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9"/>
  </p:notesMasterIdLst>
  <p:sldIdLst>
    <p:sldId id="256" r:id="rId2"/>
    <p:sldId id="257" r:id="rId3"/>
    <p:sldId id="258" r:id="rId4"/>
    <p:sldId id="259" r:id="rId5"/>
    <p:sldId id="261" r:id="rId6"/>
    <p:sldId id="281" r:id="rId7"/>
    <p:sldId id="260" r:id="rId8"/>
    <p:sldId id="262" r:id="rId9"/>
    <p:sldId id="263" r:id="rId10"/>
    <p:sldId id="264" r:id="rId11"/>
    <p:sldId id="265" r:id="rId12"/>
    <p:sldId id="266" r:id="rId13"/>
    <p:sldId id="267" r:id="rId14"/>
    <p:sldId id="268" r:id="rId15"/>
    <p:sldId id="283" r:id="rId16"/>
    <p:sldId id="282" r:id="rId17"/>
    <p:sldId id="269" r:id="rId18"/>
    <p:sldId id="270" r:id="rId19"/>
    <p:sldId id="278" r:id="rId20"/>
    <p:sldId id="277" r:id="rId21"/>
    <p:sldId id="273" r:id="rId22"/>
    <p:sldId id="279" r:id="rId23"/>
    <p:sldId id="280" r:id="rId24"/>
    <p:sldId id="274" r:id="rId25"/>
    <p:sldId id="275" r:id="rId26"/>
    <p:sldId id="284"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7"/>
    <p:restoredTop sz="91084"/>
  </p:normalViewPr>
  <p:slideViewPr>
    <p:cSldViewPr snapToGrid="0">
      <p:cViewPr varScale="1">
        <p:scale>
          <a:sx n="101" d="100"/>
          <a:sy n="101" d="100"/>
        </p:scale>
        <p:origin x="20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30FF-4144-764A-B312-012FF3EB3DC0}" type="datetimeFigureOut">
              <a:rPr lang="en-US" smtClean="0"/>
              <a:t>7/17/25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7459D-942D-4C4C-BA58-C603640A96CC}" type="slidenum">
              <a:rPr lang="en-US" smtClean="0"/>
              <a:t>‹#›</a:t>
            </a:fld>
            <a:endParaRPr lang="en-US"/>
          </a:p>
        </p:txBody>
      </p:sp>
    </p:spTree>
    <p:extLst>
      <p:ext uri="{BB962C8B-B14F-4D97-AF65-F5344CB8AC3E}">
        <p14:creationId xmlns:p14="http://schemas.microsoft.com/office/powerpoint/2010/main" val="279457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App is your best, most complete source for the notes, especially the scripture references. The physical program is set up so that you have freedom to decide what to record in each of the four major segments of the message today. The insert is geared towards next steps at the end of the message. </a:t>
            </a:r>
          </a:p>
          <a:p>
            <a:endParaRPr lang="en-US" dirty="0"/>
          </a:p>
          <a:p>
            <a:r>
              <a:rPr lang="en-US" dirty="0"/>
              <a:t>Lots of assaults on God’s word, especially since the Enlightenment. I like facts and evidence to support my beliefs, so share tangible(?) reasons to believe. Don’t have nearly enough time to get to more than a fraction of it all, but my hope is that what’s shared today helps you see that the evidence we see in the real world agrees with Biblical assertions and encourages you to dig deeper on your own. </a:t>
            </a:r>
          </a:p>
        </p:txBody>
      </p:sp>
      <p:sp>
        <p:nvSpPr>
          <p:cNvPr id="4" name="Slide Number Placeholder 3"/>
          <p:cNvSpPr>
            <a:spLocks noGrp="1"/>
          </p:cNvSpPr>
          <p:nvPr>
            <p:ph type="sldNum" sz="quarter" idx="5"/>
          </p:nvPr>
        </p:nvSpPr>
        <p:spPr/>
        <p:txBody>
          <a:bodyPr/>
          <a:lstStyle/>
          <a:p>
            <a:fld id="{49E7459D-942D-4C4C-BA58-C603640A96CC}" type="slidenum">
              <a:rPr lang="en-US" smtClean="0"/>
              <a:t>1</a:t>
            </a:fld>
            <a:endParaRPr lang="en-US"/>
          </a:p>
        </p:txBody>
      </p:sp>
    </p:spTree>
    <p:extLst>
      <p:ext uri="{BB962C8B-B14F-4D97-AF65-F5344CB8AC3E}">
        <p14:creationId xmlns:p14="http://schemas.microsoft.com/office/powerpoint/2010/main" val="217449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Give them 2 minutes to discuss, having left side do rain, right side species, and both sides do water; mention the BAM! kids and their expertise. Water’s whereabouts and Harvard Gazette: </a:t>
            </a:r>
            <a:r>
              <a:rPr lang="en-US" b="0" i="0" dirty="0">
                <a:solidFill>
                  <a:srgbClr val="FFFFFF"/>
                </a:solidFill>
                <a:effectLst/>
                <a:latin typeface="Sanomat"/>
              </a:rPr>
              <a:t>Earth may have been a water world 3 billion years ago on next slide</a:t>
            </a:r>
          </a:p>
        </p:txBody>
      </p:sp>
      <p:sp>
        <p:nvSpPr>
          <p:cNvPr id="4" name="Slide Number Placeholder 3"/>
          <p:cNvSpPr>
            <a:spLocks noGrp="1"/>
          </p:cNvSpPr>
          <p:nvPr>
            <p:ph type="sldNum" sz="quarter" idx="5"/>
          </p:nvPr>
        </p:nvSpPr>
        <p:spPr/>
        <p:txBody>
          <a:bodyPr/>
          <a:lstStyle/>
          <a:p>
            <a:fld id="{49E7459D-942D-4C4C-BA58-C603640A96CC}" type="slidenum">
              <a:rPr lang="en-US" smtClean="0"/>
              <a:t>14</a:t>
            </a:fld>
            <a:endParaRPr lang="en-US"/>
          </a:p>
        </p:txBody>
      </p:sp>
    </p:spTree>
    <p:extLst>
      <p:ext uri="{BB962C8B-B14F-4D97-AF65-F5344CB8AC3E}">
        <p14:creationId xmlns:p14="http://schemas.microsoft.com/office/powerpoint/2010/main" val="86986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Picture of online article on next slide. </a:t>
            </a:r>
          </a:p>
        </p:txBody>
      </p:sp>
      <p:sp>
        <p:nvSpPr>
          <p:cNvPr id="4" name="Slide Number Placeholder 3"/>
          <p:cNvSpPr>
            <a:spLocks noGrp="1"/>
          </p:cNvSpPr>
          <p:nvPr>
            <p:ph type="sldNum" sz="quarter" idx="5"/>
          </p:nvPr>
        </p:nvSpPr>
        <p:spPr/>
        <p:txBody>
          <a:bodyPr/>
          <a:lstStyle/>
          <a:p>
            <a:fld id="{49E7459D-942D-4C4C-BA58-C603640A96CC}" type="slidenum">
              <a:rPr lang="en-US" smtClean="0"/>
              <a:t>15</a:t>
            </a:fld>
            <a:endParaRPr lang="en-US"/>
          </a:p>
        </p:txBody>
      </p:sp>
    </p:spTree>
    <p:extLst>
      <p:ext uri="{BB962C8B-B14F-4D97-AF65-F5344CB8AC3E}">
        <p14:creationId xmlns:p14="http://schemas.microsoft.com/office/powerpoint/2010/main" val="226285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Check in with Jake and Shannon about video actually playing. </a:t>
            </a:r>
          </a:p>
          <a:p>
            <a:pPr algn="l"/>
            <a:r>
              <a:rPr lang="en-US" b="0" i="0" dirty="0">
                <a:solidFill>
                  <a:srgbClr val="FFFFFF"/>
                </a:solidFill>
                <a:effectLst/>
                <a:latin typeface="Sanomat"/>
              </a:rPr>
              <a:t>Dawkins’ epic and CORRECT response. Keep in mind that this is the ENGINE that makes macroevolution RUN. </a:t>
            </a:r>
          </a:p>
        </p:txBody>
      </p:sp>
      <p:sp>
        <p:nvSpPr>
          <p:cNvPr id="4" name="Slide Number Placeholder 3"/>
          <p:cNvSpPr>
            <a:spLocks noGrp="1"/>
          </p:cNvSpPr>
          <p:nvPr>
            <p:ph type="sldNum" sz="quarter" idx="5"/>
          </p:nvPr>
        </p:nvSpPr>
        <p:spPr/>
        <p:txBody>
          <a:bodyPr/>
          <a:lstStyle/>
          <a:p>
            <a:fld id="{49E7459D-942D-4C4C-BA58-C603640A96CC}" type="slidenum">
              <a:rPr lang="en-US" smtClean="0"/>
              <a:t>17</a:t>
            </a:fld>
            <a:endParaRPr lang="en-US"/>
          </a:p>
        </p:txBody>
      </p:sp>
    </p:spTree>
    <p:extLst>
      <p:ext uri="{BB962C8B-B14F-4D97-AF65-F5344CB8AC3E}">
        <p14:creationId xmlns:p14="http://schemas.microsoft.com/office/powerpoint/2010/main" val="3691804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Seems like Professor Dawkins is having some big feels on the subject.</a:t>
            </a:r>
          </a:p>
          <a:p>
            <a:pPr algn="l"/>
            <a:endParaRPr lang="en-US" b="0" i="0" dirty="0">
              <a:solidFill>
                <a:srgbClr val="FFFFFF"/>
              </a:solidFill>
              <a:effectLst/>
              <a:latin typeface="Sanomat"/>
            </a:endParaRPr>
          </a:p>
          <a:p>
            <a:pPr algn="l"/>
            <a:r>
              <a:rPr lang="en-US" b="0" i="0" dirty="0">
                <a:solidFill>
                  <a:srgbClr val="FFFFFF"/>
                </a:solidFill>
                <a:effectLst/>
                <a:latin typeface="Sanomat"/>
              </a:rPr>
              <a:t>Now, let’s explore. </a:t>
            </a:r>
          </a:p>
        </p:txBody>
      </p:sp>
      <p:sp>
        <p:nvSpPr>
          <p:cNvPr id="4" name="Slide Number Placeholder 3"/>
          <p:cNvSpPr>
            <a:spLocks noGrp="1"/>
          </p:cNvSpPr>
          <p:nvPr>
            <p:ph type="sldNum" sz="quarter" idx="5"/>
          </p:nvPr>
        </p:nvSpPr>
        <p:spPr/>
        <p:txBody>
          <a:bodyPr/>
          <a:lstStyle/>
          <a:p>
            <a:fld id="{49E7459D-942D-4C4C-BA58-C603640A96CC}" type="slidenum">
              <a:rPr lang="en-US" smtClean="0"/>
              <a:t>18</a:t>
            </a:fld>
            <a:endParaRPr lang="en-US"/>
          </a:p>
        </p:txBody>
      </p:sp>
    </p:spTree>
    <p:extLst>
      <p:ext uri="{BB962C8B-B14F-4D97-AF65-F5344CB8AC3E}">
        <p14:creationId xmlns:p14="http://schemas.microsoft.com/office/powerpoint/2010/main" val="307957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000000"/>
                </a:solidFill>
                <a:effectLst/>
                <a:latin typeface="system-ui"/>
              </a:rPr>
              <a:t>Sounds awful, right? How could a loving God order such a thing? CLICK!</a:t>
            </a:r>
          </a:p>
          <a:p>
            <a:pPr algn="l"/>
            <a:endParaRPr lang="en-US" sz="1200" b="0" i="0" dirty="0">
              <a:solidFill>
                <a:srgbClr val="000000"/>
              </a:solidFill>
              <a:effectLst/>
              <a:latin typeface="system-ui"/>
            </a:endParaRPr>
          </a:p>
          <a:p>
            <a:pPr algn="l"/>
            <a:r>
              <a:rPr lang="en-US" sz="1200" b="0" i="0" dirty="0">
                <a:solidFill>
                  <a:srgbClr val="000000"/>
                </a:solidFill>
                <a:effectLst/>
                <a:latin typeface="system-ui"/>
              </a:rPr>
              <a:t>(</a:t>
            </a:r>
            <a:r>
              <a:rPr lang="en-US" sz="1200" b="0" i="0" dirty="0" err="1">
                <a:solidFill>
                  <a:srgbClr val="000000"/>
                </a:solidFill>
                <a:effectLst/>
                <a:latin typeface="system-ui"/>
              </a:rPr>
              <a:t>Deut</a:t>
            </a:r>
            <a:r>
              <a:rPr lang="en-US" sz="1200" b="0" i="0" dirty="0">
                <a:solidFill>
                  <a:srgbClr val="000000"/>
                </a:solidFill>
                <a:effectLst/>
                <a:latin typeface="system-ui"/>
              </a:rPr>
              <a:t> 7:1-2 is similar)</a:t>
            </a:r>
            <a:endParaRPr lang="en-US" b="0" i="0" dirty="0">
              <a:solidFill>
                <a:srgbClr val="FFFFFF"/>
              </a:solidFill>
              <a:effectLst/>
              <a:latin typeface="Sanomat"/>
            </a:endParaRPr>
          </a:p>
        </p:txBody>
      </p:sp>
      <p:sp>
        <p:nvSpPr>
          <p:cNvPr id="4" name="Slide Number Placeholder 3"/>
          <p:cNvSpPr>
            <a:spLocks noGrp="1"/>
          </p:cNvSpPr>
          <p:nvPr>
            <p:ph type="sldNum" sz="quarter" idx="5"/>
          </p:nvPr>
        </p:nvSpPr>
        <p:spPr/>
        <p:txBody>
          <a:bodyPr/>
          <a:lstStyle/>
          <a:p>
            <a:fld id="{49E7459D-942D-4C4C-BA58-C603640A96CC}" type="slidenum">
              <a:rPr lang="en-US" smtClean="0"/>
              <a:t>19</a:t>
            </a:fld>
            <a:endParaRPr lang="en-US"/>
          </a:p>
        </p:txBody>
      </p:sp>
    </p:spTree>
    <p:extLst>
      <p:ext uri="{BB962C8B-B14F-4D97-AF65-F5344CB8AC3E}">
        <p14:creationId xmlns:p14="http://schemas.microsoft.com/office/powerpoint/2010/main" val="125569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Do it or they will pull you back into the filth (lie, cheat, steal, child sacrifices…)</a:t>
            </a:r>
          </a:p>
          <a:p>
            <a:pPr algn="l"/>
            <a:r>
              <a:rPr lang="en-US" b="0" i="0" dirty="0">
                <a:solidFill>
                  <a:srgbClr val="FFFFFF"/>
                </a:solidFill>
                <a:effectLst/>
                <a:latin typeface="Sanomat"/>
              </a:rPr>
              <a:t>It’s for their and therefore all humanity’s good, b/c The Messiah is coming through them. </a:t>
            </a:r>
          </a:p>
          <a:p>
            <a:pPr algn="l"/>
            <a:r>
              <a:rPr lang="en-US" b="0" i="0" dirty="0">
                <a:solidFill>
                  <a:srgbClr val="FFFFFF"/>
                </a:solidFill>
                <a:effectLst/>
                <a:latin typeface="Sanomat"/>
              </a:rPr>
              <a:t>God didn’t cause our situation, and He doesn’t murder, He kills in judgment, AND it’s not the final act; it’s simply a change in location. </a:t>
            </a:r>
          </a:p>
        </p:txBody>
      </p:sp>
      <p:sp>
        <p:nvSpPr>
          <p:cNvPr id="4" name="Slide Number Placeholder 3"/>
          <p:cNvSpPr>
            <a:spLocks noGrp="1"/>
          </p:cNvSpPr>
          <p:nvPr>
            <p:ph type="sldNum" sz="quarter" idx="5"/>
          </p:nvPr>
        </p:nvSpPr>
        <p:spPr/>
        <p:txBody>
          <a:bodyPr/>
          <a:lstStyle/>
          <a:p>
            <a:fld id="{49E7459D-942D-4C4C-BA58-C603640A96CC}" type="slidenum">
              <a:rPr lang="en-US" smtClean="0"/>
              <a:t>20</a:t>
            </a:fld>
            <a:endParaRPr lang="en-US"/>
          </a:p>
        </p:txBody>
      </p:sp>
    </p:spTree>
    <p:extLst>
      <p:ext uri="{BB962C8B-B14F-4D97-AF65-F5344CB8AC3E}">
        <p14:creationId xmlns:p14="http://schemas.microsoft.com/office/powerpoint/2010/main" val="73848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Whatever works for you! </a:t>
            </a:r>
          </a:p>
          <a:p>
            <a:pPr algn="l"/>
            <a:r>
              <a:rPr lang="en-US" b="0" i="0" dirty="0">
                <a:solidFill>
                  <a:srgbClr val="FFFFFF"/>
                </a:solidFill>
                <a:effectLst/>
                <a:latin typeface="Sanomat"/>
              </a:rPr>
              <a:t>Different strokes for different folks! </a:t>
            </a:r>
          </a:p>
          <a:p>
            <a:pPr algn="l"/>
            <a:r>
              <a:rPr lang="en-US" b="0" i="0" dirty="0">
                <a:solidFill>
                  <a:srgbClr val="FFFFFF"/>
                </a:solidFill>
                <a:effectLst/>
                <a:latin typeface="Sanomat"/>
              </a:rPr>
              <a:t>You do you! </a:t>
            </a:r>
          </a:p>
          <a:p>
            <a:pPr algn="l"/>
            <a:r>
              <a:rPr lang="en-US" b="0" i="0" dirty="0">
                <a:solidFill>
                  <a:srgbClr val="FFFFFF"/>
                </a:solidFill>
                <a:effectLst/>
                <a:latin typeface="Sanomat"/>
              </a:rPr>
              <a:t>Live your best life!</a:t>
            </a:r>
          </a:p>
        </p:txBody>
      </p:sp>
      <p:sp>
        <p:nvSpPr>
          <p:cNvPr id="4" name="Slide Number Placeholder 3"/>
          <p:cNvSpPr>
            <a:spLocks noGrp="1"/>
          </p:cNvSpPr>
          <p:nvPr>
            <p:ph type="sldNum" sz="quarter" idx="5"/>
          </p:nvPr>
        </p:nvSpPr>
        <p:spPr/>
        <p:txBody>
          <a:bodyPr/>
          <a:lstStyle/>
          <a:p>
            <a:fld id="{49E7459D-942D-4C4C-BA58-C603640A96CC}" type="slidenum">
              <a:rPr lang="en-US" smtClean="0"/>
              <a:t>21</a:t>
            </a:fld>
            <a:endParaRPr lang="en-US"/>
          </a:p>
        </p:txBody>
      </p:sp>
    </p:spTree>
    <p:extLst>
      <p:ext uri="{BB962C8B-B14F-4D97-AF65-F5344CB8AC3E}">
        <p14:creationId xmlns:p14="http://schemas.microsoft.com/office/powerpoint/2010/main" val="193287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Atheists would posit that morals benefit us and so would have been coded into our genes for better survival chances. </a:t>
            </a:r>
          </a:p>
          <a:p>
            <a:pPr algn="l"/>
            <a:r>
              <a:rPr lang="en-US" b="0" i="0" dirty="0">
                <a:solidFill>
                  <a:srgbClr val="FFFFFF"/>
                </a:solidFill>
                <a:effectLst/>
                <a:latin typeface="Sanomat"/>
              </a:rPr>
              <a:t>IF our moral standard evolved, then there are two possibilities: </a:t>
            </a:r>
          </a:p>
          <a:p>
            <a:pPr algn="l"/>
            <a:r>
              <a:rPr lang="en-US" b="0" i="0" dirty="0">
                <a:solidFill>
                  <a:srgbClr val="FFFFFF"/>
                </a:solidFill>
                <a:effectLst/>
                <a:latin typeface="Sanomat"/>
              </a:rPr>
              <a:t>I/O apply it to mass murderers (John Wayne Gacy, Dahmer), Epstein, or embezzlers.</a:t>
            </a:r>
          </a:p>
          <a:p>
            <a:pPr algn="l"/>
            <a:r>
              <a:rPr lang="en-US" b="0" i="0" dirty="0">
                <a:solidFill>
                  <a:srgbClr val="FFFFFF"/>
                </a:solidFill>
                <a:effectLst/>
                <a:latin typeface="Sanomat"/>
              </a:rPr>
              <a:t>Societal apply it to Nazi Germany or Shariah Law or to ancient Aztecs or…</a:t>
            </a:r>
          </a:p>
        </p:txBody>
      </p:sp>
      <p:sp>
        <p:nvSpPr>
          <p:cNvPr id="4" name="Slide Number Placeholder 3"/>
          <p:cNvSpPr>
            <a:spLocks noGrp="1"/>
          </p:cNvSpPr>
          <p:nvPr>
            <p:ph type="sldNum" sz="quarter" idx="5"/>
          </p:nvPr>
        </p:nvSpPr>
        <p:spPr/>
        <p:txBody>
          <a:bodyPr/>
          <a:lstStyle/>
          <a:p>
            <a:fld id="{49E7459D-942D-4C4C-BA58-C603640A96CC}" type="slidenum">
              <a:rPr lang="en-US" smtClean="0"/>
              <a:t>22</a:t>
            </a:fld>
            <a:endParaRPr lang="en-US"/>
          </a:p>
        </p:txBody>
      </p:sp>
    </p:spTree>
    <p:extLst>
      <p:ext uri="{BB962C8B-B14F-4D97-AF65-F5344CB8AC3E}">
        <p14:creationId xmlns:p14="http://schemas.microsoft.com/office/powerpoint/2010/main" val="1918004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Image bearing in comparison with a simple survival mechanism. </a:t>
            </a:r>
          </a:p>
          <a:p>
            <a:pPr algn="l"/>
            <a:r>
              <a:rPr lang="en-US" b="0" i="0" dirty="0">
                <a:solidFill>
                  <a:srgbClr val="FFFFFF"/>
                </a:solidFill>
                <a:effectLst/>
                <a:latin typeface="Sanomat"/>
              </a:rPr>
              <a:t>Apply it to mass murderers (John Wayne Gacy, Dahmer), Epstein, or embezzlers and Nazi Germany or Shariah Law or to ancient Aztecs again…</a:t>
            </a:r>
          </a:p>
          <a:p>
            <a:pPr algn="l"/>
            <a:r>
              <a:rPr lang="en-US" b="0" i="0" dirty="0">
                <a:solidFill>
                  <a:srgbClr val="FFFFFF"/>
                </a:solidFill>
                <a:effectLst/>
                <a:latin typeface="Sanomat"/>
              </a:rPr>
              <a:t>There is no land where murder is virtue and gratitude vice. (C.S. Lewis); country where people admired for backstabbing those who had just helped them or running away from a child drowning another child in a kiddie pool</a:t>
            </a:r>
          </a:p>
          <a:p>
            <a:pPr algn="l"/>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(Say this? Not “proof”, because it could have “just evolved this way”, but which argument holds more water?)</a:t>
            </a:r>
            <a:endParaRPr lang="en-US" b="0" i="0" dirty="0">
              <a:solidFill>
                <a:srgbClr val="FFFFFF"/>
              </a:solidFill>
              <a:effectLst/>
              <a:latin typeface="Sanomat"/>
            </a:endParaRPr>
          </a:p>
        </p:txBody>
      </p:sp>
      <p:sp>
        <p:nvSpPr>
          <p:cNvPr id="4" name="Slide Number Placeholder 3"/>
          <p:cNvSpPr>
            <a:spLocks noGrp="1"/>
          </p:cNvSpPr>
          <p:nvPr>
            <p:ph type="sldNum" sz="quarter" idx="5"/>
          </p:nvPr>
        </p:nvSpPr>
        <p:spPr/>
        <p:txBody>
          <a:bodyPr/>
          <a:lstStyle/>
          <a:p>
            <a:fld id="{49E7459D-942D-4C4C-BA58-C603640A96CC}" type="slidenum">
              <a:rPr lang="en-US" smtClean="0"/>
              <a:t>23</a:t>
            </a:fld>
            <a:endParaRPr lang="en-US"/>
          </a:p>
        </p:txBody>
      </p:sp>
    </p:spTree>
    <p:extLst>
      <p:ext uri="{BB962C8B-B14F-4D97-AF65-F5344CB8AC3E}">
        <p14:creationId xmlns:p14="http://schemas.microsoft.com/office/powerpoint/2010/main" val="135324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Show of hands; who’s been appalled by the behavior of a Christian (or “Christian”) before? </a:t>
            </a:r>
          </a:p>
          <a:p>
            <a:pPr algn="l"/>
            <a:r>
              <a:rPr lang="en-US" b="0" i="0" dirty="0">
                <a:solidFill>
                  <a:srgbClr val="FFFFFF"/>
                </a:solidFill>
                <a:effectLst/>
                <a:latin typeface="Sanomat"/>
              </a:rPr>
              <a:t>Counter this by daily recognizing that our salvation is a gift that we in no way deserve. What we deserve is eternal separation from God with all those who want to keep their crowns for themselves. </a:t>
            </a:r>
          </a:p>
          <a:p>
            <a:pPr algn="l"/>
            <a:r>
              <a:rPr lang="en-US" b="0" i="0" dirty="0">
                <a:solidFill>
                  <a:srgbClr val="FFFFFF"/>
                </a:solidFill>
                <a:effectLst/>
                <a:latin typeface="Sanomat"/>
              </a:rPr>
              <a:t>Since morality is universal, ALL of us are put-off when others rudely exclude us. </a:t>
            </a:r>
          </a:p>
          <a:p>
            <a:pPr algn="l"/>
            <a:r>
              <a:rPr lang="en-US" b="0" i="0" dirty="0">
                <a:solidFill>
                  <a:srgbClr val="FFFFFF"/>
                </a:solidFill>
                <a:effectLst/>
                <a:latin typeface="Sanomat"/>
              </a:rPr>
              <a:t>I’d say this deters at least as effectively as seeds of doubt about the veracity of God’s Word and our own hearts’ selfish desires. </a:t>
            </a:r>
          </a:p>
          <a:p>
            <a:pPr algn="l"/>
            <a:r>
              <a:rPr lang="en-US" b="0" i="0" dirty="0">
                <a:solidFill>
                  <a:srgbClr val="FFFFFF"/>
                </a:solidFill>
                <a:effectLst/>
                <a:latin typeface="Sanomat"/>
              </a:rPr>
              <a:t>Here we get an weird, apathetic German teacher </a:t>
            </a:r>
            <a:r>
              <a:rPr lang="en-US" b="0" i="0" dirty="0" err="1">
                <a:solidFill>
                  <a:srgbClr val="FFFFFF"/>
                </a:solidFill>
                <a:effectLst/>
                <a:latin typeface="Sanomat"/>
              </a:rPr>
              <a:t>Bitmoji</a:t>
            </a:r>
            <a:r>
              <a:rPr lang="en-US" b="0" i="0" dirty="0">
                <a:solidFill>
                  <a:srgbClr val="FFFFFF"/>
                </a:solidFill>
                <a:effectLst/>
                <a:latin typeface="Sanomat"/>
              </a:rPr>
              <a:t> at a dumpster fire. </a:t>
            </a:r>
          </a:p>
        </p:txBody>
      </p:sp>
      <p:sp>
        <p:nvSpPr>
          <p:cNvPr id="4" name="Slide Number Placeholder 3"/>
          <p:cNvSpPr>
            <a:spLocks noGrp="1"/>
          </p:cNvSpPr>
          <p:nvPr>
            <p:ph type="sldNum" sz="quarter" idx="5"/>
          </p:nvPr>
        </p:nvSpPr>
        <p:spPr/>
        <p:txBody>
          <a:bodyPr/>
          <a:lstStyle/>
          <a:p>
            <a:fld id="{49E7459D-942D-4C4C-BA58-C603640A96CC}" type="slidenum">
              <a:rPr lang="en-US" smtClean="0"/>
              <a:t>24</a:t>
            </a:fld>
            <a:endParaRPr lang="en-US"/>
          </a:p>
        </p:txBody>
      </p:sp>
    </p:spTree>
    <p:extLst>
      <p:ext uri="{BB962C8B-B14F-4D97-AF65-F5344CB8AC3E}">
        <p14:creationId xmlns:p14="http://schemas.microsoft.com/office/powerpoint/2010/main" val="152139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kinds of arguments people launch against God. Some seem to confound God’s Word, at least at first, and others kind of don’t really have a clear-cut answer…</a:t>
            </a:r>
          </a:p>
        </p:txBody>
      </p:sp>
      <p:sp>
        <p:nvSpPr>
          <p:cNvPr id="4" name="Slide Number Placeholder 3"/>
          <p:cNvSpPr>
            <a:spLocks noGrp="1"/>
          </p:cNvSpPr>
          <p:nvPr>
            <p:ph type="sldNum" sz="quarter" idx="5"/>
          </p:nvPr>
        </p:nvSpPr>
        <p:spPr/>
        <p:txBody>
          <a:bodyPr/>
          <a:lstStyle/>
          <a:p>
            <a:fld id="{49E7459D-942D-4C4C-BA58-C603640A96CC}" type="slidenum">
              <a:rPr lang="en-US" smtClean="0"/>
              <a:t>3</a:t>
            </a:fld>
            <a:endParaRPr lang="en-US"/>
          </a:p>
        </p:txBody>
      </p:sp>
    </p:spTree>
    <p:extLst>
      <p:ext uri="{BB962C8B-B14F-4D97-AF65-F5344CB8AC3E}">
        <p14:creationId xmlns:p14="http://schemas.microsoft.com/office/powerpoint/2010/main" val="3113835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Christian scientists making a splash: John Lennox, Stephen Myers, James Tour, Frank </a:t>
            </a:r>
            <a:r>
              <a:rPr lang="en-US" b="0" i="0" dirty="0" err="1">
                <a:solidFill>
                  <a:srgbClr val="FFFFFF"/>
                </a:solidFill>
                <a:effectLst/>
                <a:latin typeface="Sanomat"/>
              </a:rPr>
              <a:t>Turek</a:t>
            </a:r>
            <a:r>
              <a:rPr lang="en-US" b="0" i="0" dirty="0">
                <a:solidFill>
                  <a:srgbClr val="FFFFFF"/>
                </a:solidFill>
                <a:effectLst/>
                <a:latin typeface="Sanomat"/>
              </a:rPr>
              <a:t>, Wes Huff, Ken Ham, Hugh Ross; made a splash: Newton, Kepler, Linnaeus, Bacon, Copernicus; Groups: Answers in Genesis, Genesis Apologetics</a:t>
            </a:r>
          </a:p>
          <a:p>
            <a:pPr algn="l"/>
            <a:r>
              <a:rPr lang="en-US" b="0" i="0" dirty="0">
                <a:solidFill>
                  <a:srgbClr val="FFFFFF"/>
                </a:solidFill>
                <a:effectLst/>
                <a:latin typeface="Sanomat"/>
              </a:rPr>
              <a:t>Christians admit they have faith; Atheists like to pretend that they don’t. </a:t>
            </a:r>
          </a:p>
          <a:p>
            <a:pPr algn="l"/>
            <a:r>
              <a:rPr lang="en-US" b="0" i="0" dirty="0">
                <a:solidFill>
                  <a:srgbClr val="FFFFFF"/>
                </a:solidFill>
                <a:effectLst/>
                <a:latin typeface="Sanomat"/>
              </a:rPr>
              <a:t>Remember, what is faith? -A belief in something. </a:t>
            </a:r>
          </a:p>
          <a:p>
            <a:pPr algn="l"/>
            <a:r>
              <a:rPr lang="en-US" b="0" i="0" dirty="0">
                <a:solidFill>
                  <a:srgbClr val="FFFFFF"/>
                </a:solidFill>
                <a:effectLst/>
                <a:latin typeface="Sanomat"/>
              </a:rPr>
              <a:t>Remember, what is religion? -A set of beliefs</a:t>
            </a:r>
          </a:p>
          <a:p>
            <a:pPr algn="l"/>
            <a:r>
              <a:rPr lang="en-US" b="0" i="0" dirty="0">
                <a:solidFill>
                  <a:srgbClr val="FFFFFF"/>
                </a:solidFill>
                <a:effectLst/>
                <a:latin typeface="Sanomat"/>
              </a:rPr>
              <a:t>So, what is Atheism? A RELIGION that requires FAITH. </a:t>
            </a:r>
          </a:p>
        </p:txBody>
      </p:sp>
      <p:sp>
        <p:nvSpPr>
          <p:cNvPr id="4" name="Slide Number Placeholder 3"/>
          <p:cNvSpPr>
            <a:spLocks noGrp="1"/>
          </p:cNvSpPr>
          <p:nvPr>
            <p:ph type="sldNum" sz="quarter" idx="5"/>
          </p:nvPr>
        </p:nvSpPr>
        <p:spPr/>
        <p:txBody>
          <a:bodyPr/>
          <a:lstStyle/>
          <a:p>
            <a:fld id="{49E7459D-942D-4C4C-BA58-C603640A96CC}" type="slidenum">
              <a:rPr lang="en-US" smtClean="0"/>
              <a:t>25</a:t>
            </a:fld>
            <a:endParaRPr lang="en-US"/>
          </a:p>
        </p:txBody>
      </p:sp>
    </p:spTree>
    <p:extLst>
      <p:ext uri="{BB962C8B-B14F-4D97-AF65-F5344CB8AC3E}">
        <p14:creationId xmlns:p14="http://schemas.microsoft.com/office/powerpoint/2010/main" val="109511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Remember, what is faith? -A belief in something. </a:t>
            </a:r>
          </a:p>
          <a:p>
            <a:pPr algn="l"/>
            <a:r>
              <a:rPr lang="en-US" b="0" i="0" dirty="0">
                <a:solidFill>
                  <a:srgbClr val="FFFFFF"/>
                </a:solidFill>
                <a:effectLst/>
                <a:latin typeface="Sanomat"/>
              </a:rPr>
              <a:t>Remember, what is religion? -A set of beliefs</a:t>
            </a:r>
          </a:p>
          <a:p>
            <a:pPr algn="l"/>
            <a:r>
              <a:rPr lang="en-US" b="0" i="0" dirty="0">
                <a:solidFill>
                  <a:srgbClr val="FFFFFF"/>
                </a:solidFill>
                <a:effectLst/>
                <a:latin typeface="Sanomat"/>
              </a:rPr>
              <a:t>So, what is Atheism? A RELIGION that requires FAITH. </a:t>
            </a:r>
          </a:p>
        </p:txBody>
      </p:sp>
      <p:sp>
        <p:nvSpPr>
          <p:cNvPr id="4" name="Slide Number Placeholder 3"/>
          <p:cNvSpPr>
            <a:spLocks noGrp="1"/>
          </p:cNvSpPr>
          <p:nvPr>
            <p:ph type="sldNum" sz="quarter" idx="5"/>
          </p:nvPr>
        </p:nvSpPr>
        <p:spPr/>
        <p:txBody>
          <a:bodyPr/>
          <a:lstStyle/>
          <a:p>
            <a:fld id="{49E7459D-942D-4C4C-BA58-C603640A96CC}" type="slidenum">
              <a:rPr lang="en-US" smtClean="0"/>
              <a:t>26</a:t>
            </a:fld>
            <a:endParaRPr lang="en-US"/>
          </a:p>
        </p:txBody>
      </p:sp>
    </p:spTree>
    <p:extLst>
      <p:ext uri="{BB962C8B-B14F-4D97-AF65-F5344CB8AC3E}">
        <p14:creationId xmlns:p14="http://schemas.microsoft.com/office/powerpoint/2010/main" val="83169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Remember, what is faith? -A belief in something. </a:t>
            </a:r>
          </a:p>
          <a:p>
            <a:pPr algn="l"/>
            <a:r>
              <a:rPr lang="en-US" b="0" i="0" dirty="0">
                <a:solidFill>
                  <a:srgbClr val="FFFFFF"/>
                </a:solidFill>
                <a:effectLst/>
                <a:latin typeface="Sanomat"/>
              </a:rPr>
              <a:t>Remember, what is religion? -A set of beliefs</a:t>
            </a:r>
          </a:p>
          <a:p>
            <a:pPr algn="l"/>
            <a:r>
              <a:rPr lang="en-US" b="0" i="0" dirty="0">
                <a:solidFill>
                  <a:srgbClr val="FFFFFF"/>
                </a:solidFill>
                <a:effectLst/>
                <a:latin typeface="Sanomat"/>
              </a:rPr>
              <a:t>So, what is Atheism? A RELIGION that requires FAITH. </a:t>
            </a:r>
          </a:p>
        </p:txBody>
      </p:sp>
      <p:sp>
        <p:nvSpPr>
          <p:cNvPr id="4" name="Slide Number Placeholder 3"/>
          <p:cNvSpPr>
            <a:spLocks noGrp="1"/>
          </p:cNvSpPr>
          <p:nvPr>
            <p:ph type="sldNum" sz="quarter" idx="5"/>
          </p:nvPr>
        </p:nvSpPr>
        <p:spPr/>
        <p:txBody>
          <a:bodyPr/>
          <a:lstStyle/>
          <a:p>
            <a:fld id="{49E7459D-942D-4C4C-BA58-C603640A96CC}" type="slidenum">
              <a:rPr lang="en-US" smtClean="0"/>
              <a:t>27</a:t>
            </a:fld>
            <a:endParaRPr lang="en-US"/>
          </a:p>
        </p:txBody>
      </p:sp>
    </p:spTree>
    <p:extLst>
      <p:ext uri="{BB962C8B-B14F-4D97-AF65-F5344CB8AC3E}">
        <p14:creationId xmlns:p14="http://schemas.microsoft.com/office/powerpoint/2010/main" val="22242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brilliance of the concentrated assaults on Genesis? If the foundation is bad, why bother with the rest? Or…if God is wrong from the start, when does he start telling the truth? </a:t>
            </a:r>
          </a:p>
        </p:txBody>
      </p:sp>
      <p:sp>
        <p:nvSpPr>
          <p:cNvPr id="4" name="Slide Number Placeholder 3"/>
          <p:cNvSpPr>
            <a:spLocks noGrp="1"/>
          </p:cNvSpPr>
          <p:nvPr>
            <p:ph type="sldNum" sz="quarter" idx="5"/>
          </p:nvPr>
        </p:nvSpPr>
        <p:spPr/>
        <p:txBody>
          <a:bodyPr/>
          <a:lstStyle/>
          <a:p>
            <a:fld id="{49E7459D-942D-4C4C-BA58-C603640A96CC}" type="slidenum">
              <a:rPr lang="en-US" smtClean="0"/>
              <a:t>4</a:t>
            </a:fld>
            <a:endParaRPr lang="en-US"/>
          </a:p>
        </p:txBody>
      </p:sp>
    </p:spTree>
    <p:extLst>
      <p:ext uri="{BB962C8B-B14F-4D97-AF65-F5344CB8AC3E}">
        <p14:creationId xmlns:p14="http://schemas.microsoft.com/office/powerpoint/2010/main" val="102361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cups or Hot Wheels or something to demonstrate that there’s still one there if there are two there. </a:t>
            </a:r>
          </a:p>
        </p:txBody>
      </p:sp>
      <p:sp>
        <p:nvSpPr>
          <p:cNvPr id="4" name="Slide Number Placeholder 3"/>
          <p:cNvSpPr>
            <a:spLocks noGrp="1"/>
          </p:cNvSpPr>
          <p:nvPr>
            <p:ph type="sldNum" sz="quarter" idx="5"/>
          </p:nvPr>
        </p:nvSpPr>
        <p:spPr/>
        <p:txBody>
          <a:bodyPr/>
          <a:lstStyle/>
          <a:p>
            <a:fld id="{49E7459D-942D-4C4C-BA58-C603640A96CC}" type="slidenum">
              <a:rPr lang="en-US" smtClean="0"/>
              <a:t>5</a:t>
            </a:fld>
            <a:endParaRPr lang="en-US"/>
          </a:p>
        </p:txBody>
      </p:sp>
    </p:spTree>
    <p:extLst>
      <p:ext uri="{BB962C8B-B14F-4D97-AF65-F5344CB8AC3E}">
        <p14:creationId xmlns:p14="http://schemas.microsoft.com/office/powerpoint/2010/main" val="44246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first picture and ask how many weird German teacher </a:t>
            </a:r>
            <a:r>
              <a:rPr lang="en-US" dirty="0" err="1"/>
              <a:t>Bitmojis</a:t>
            </a:r>
            <a:r>
              <a:rPr lang="en-US" dirty="0"/>
              <a:t> everyone sees. </a:t>
            </a:r>
          </a:p>
          <a:p>
            <a:r>
              <a:rPr lang="en-US" dirty="0"/>
              <a:t>Reveal second picture and ask how many weird German teacher </a:t>
            </a:r>
            <a:r>
              <a:rPr lang="en-US" dirty="0" err="1"/>
              <a:t>Bitmojis</a:t>
            </a:r>
            <a:r>
              <a:rPr lang="en-US" dirty="0"/>
              <a:t> everyone sees. </a:t>
            </a:r>
          </a:p>
        </p:txBody>
      </p:sp>
      <p:sp>
        <p:nvSpPr>
          <p:cNvPr id="4" name="Slide Number Placeholder 3"/>
          <p:cNvSpPr>
            <a:spLocks noGrp="1"/>
          </p:cNvSpPr>
          <p:nvPr>
            <p:ph type="sldNum" sz="quarter" idx="5"/>
          </p:nvPr>
        </p:nvSpPr>
        <p:spPr/>
        <p:txBody>
          <a:bodyPr/>
          <a:lstStyle/>
          <a:p>
            <a:fld id="{49E7459D-942D-4C4C-BA58-C603640A96CC}" type="slidenum">
              <a:rPr lang="en-US" smtClean="0"/>
              <a:t>6</a:t>
            </a:fld>
            <a:endParaRPr lang="en-US"/>
          </a:p>
        </p:txBody>
      </p:sp>
    </p:spTree>
    <p:extLst>
      <p:ext uri="{BB962C8B-B14F-4D97-AF65-F5344CB8AC3E}">
        <p14:creationId xmlns:p14="http://schemas.microsoft.com/office/powerpoint/2010/main" val="284417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Christian scribes not know how to spell? Did Jesus’ disciples not know where they were?! Is the Bible caught in a lie?!?</a:t>
            </a:r>
          </a:p>
        </p:txBody>
      </p:sp>
      <p:sp>
        <p:nvSpPr>
          <p:cNvPr id="4" name="Slide Number Placeholder 3"/>
          <p:cNvSpPr>
            <a:spLocks noGrp="1"/>
          </p:cNvSpPr>
          <p:nvPr>
            <p:ph type="sldNum" sz="quarter" idx="5"/>
          </p:nvPr>
        </p:nvSpPr>
        <p:spPr/>
        <p:txBody>
          <a:bodyPr/>
          <a:lstStyle/>
          <a:p>
            <a:fld id="{49E7459D-942D-4C4C-BA58-C603640A96CC}" type="slidenum">
              <a:rPr lang="en-US" smtClean="0"/>
              <a:t>7</a:t>
            </a:fld>
            <a:endParaRPr lang="en-US"/>
          </a:p>
        </p:txBody>
      </p:sp>
    </p:spTree>
    <p:extLst>
      <p:ext uri="{BB962C8B-B14F-4D97-AF65-F5344CB8AC3E}">
        <p14:creationId xmlns:p14="http://schemas.microsoft.com/office/powerpoint/2010/main" val="7643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make sure we’re all on the same page here and understand what the claim is. </a:t>
            </a:r>
          </a:p>
          <a:p>
            <a:endParaRPr lang="en-US" dirty="0"/>
          </a:p>
        </p:txBody>
      </p:sp>
      <p:sp>
        <p:nvSpPr>
          <p:cNvPr id="4" name="Slide Number Placeholder 3"/>
          <p:cNvSpPr>
            <a:spLocks noGrp="1"/>
          </p:cNvSpPr>
          <p:nvPr>
            <p:ph type="sldNum" sz="quarter" idx="5"/>
          </p:nvPr>
        </p:nvSpPr>
        <p:spPr/>
        <p:txBody>
          <a:bodyPr/>
          <a:lstStyle/>
          <a:p>
            <a:fld id="{49E7459D-942D-4C4C-BA58-C603640A96CC}" type="slidenum">
              <a:rPr lang="en-US" smtClean="0"/>
              <a:t>11</a:t>
            </a:fld>
            <a:endParaRPr lang="en-US"/>
          </a:p>
        </p:txBody>
      </p:sp>
    </p:spTree>
    <p:extLst>
      <p:ext uri="{BB962C8B-B14F-4D97-AF65-F5344CB8AC3E}">
        <p14:creationId xmlns:p14="http://schemas.microsoft.com/office/powerpoint/2010/main" val="145000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people out there assert or even believe that you can have either God OR science. </a:t>
            </a:r>
          </a:p>
        </p:txBody>
      </p:sp>
      <p:sp>
        <p:nvSpPr>
          <p:cNvPr id="4" name="Slide Number Placeholder 3"/>
          <p:cNvSpPr>
            <a:spLocks noGrp="1"/>
          </p:cNvSpPr>
          <p:nvPr>
            <p:ph type="sldNum" sz="quarter" idx="5"/>
          </p:nvPr>
        </p:nvSpPr>
        <p:spPr/>
        <p:txBody>
          <a:bodyPr/>
          <a:lstStyle/>
          <a:p>
            <a:fld id="{49E7459D-942D-4C4C-BA58-C603640A96CC}" type="slidenum">
              <a:rPr lang="en-US" smtClean="0"/>
              <a:t>12</a:t>
            </a:fld>
            <a:endParaRPr lang="en-US"/>
          </a:p>
        </p:txBody>
      </p:sp>
    </p:spTree>
    <p:extLst>
      <p:ext uri="{BB962C8B-B14F-4D97-AF65-F5344CB8AC3E}">
        <p14:creationId xmlns:p14="http://schemas.microsoft.com/office/powerpoint/2010/main" val="218794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Biblical claims and good science at odds with one another? </a:t>
            </a:r>
          </a:p>
        </p:txBody>
      </p:sp>
      <p:sp>
        <p:nvSpPr>
          <p:cNvPr id="4" name="Slide Number Placeholder 3"/>
          <p:cNvSpPr>
            <a:spLocks noGrp="1"/>
          </p:cNvSpPr>
          <p:nvPr>
            <p:ph type="sldNum" sz="quarter" idx="5"/>
          </p:nvPr>
        </p:nvSpPr>
        <p:spPr/>
        <p:txBody>
          <a:bodyPr/>
          <a:lstStyle/>
          <a:p>
            <a:fld id="{49E7459D-942D-4C4C-BA58-C603640A96CC}" type="slidenum">
              <a:rPr lang="en-US" smtClean="0"/>
              <a:t>13</a:t>
            </a:fld>
            <a:endParaRPr lang="en-US"/>
          </a:p>
        </p:txBody>
      </p:sp>
    </p:spTree>
    <p:extLst>
      <p:ext uri="{BB962C8B-B14F-4D97-AF65-F5344CB8AC3E}">
        <p14:creationId xmlns:p14="http://schemas.microsoft.com/office/powerpoint/2010/main" val="90252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7/17/25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7/17/25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7/17/25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7/17/25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ews.harvard.edu/gazette/story/2021/04/harvard-scientists-determine-early-earth-may-have-been-a-water-worl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7OQHgcx2_5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1D98-AD35-4328-8499-4AE604ABD960}"/>
              </a:ext>
            </a:extLst>
          </p:cNvPr>
          <p:cNvSpPr>
            <a:spLocks noGrp="1"/>
          </p:cNvSpPr>
          <p:nvPr>
            <p:ph type="ctrTitle"/>
          </p:nvPr>
        </p:nvSpPr>
        <p:spPr/>
        <p:txBody>
          <a:bodyPr>
            <a:normAutofit/>
          </a:bodyPr>
          <a:lstStyle/>
          <a:p>
            <a:r>
              <a:rPr lang="en-US" sz="6000" dirty="0"/>
              <a:t>Unbelievable?</a:t>
            </a:r>
          </a:p>
        </p:txBody>
      </p:sp>
      <p:sp>
        <p:nvSpPr>
          <p:cNvPr id="3" name="Subtitle 2">
            <a:extLst>
              <a:ext uri="{FF2B5EF4-FFF2-40B4-BE49-F238E27FC236}">
                <a16:creationId xmlns:a16="http://schemas.microsoft.com/office/drawing/2014/main" id="{8B6D7A14-747E-0409-3DCE-A631999B4C27}"/>
              </a:ext>
            </a:extLst>
          </p:cNvPr>
          <p:cNvSpPr>
            <a:spLocks noGrp="1"/>
          </p:cNvSpPr>
          <p:nvPr>
            <p:ph type="subTitle" idx="1"/>
          </p:nvPr>
        </p:nvSpPr>
        <p:spPr/>
        <p:txBody>
          <a:bodyPr>
            <a:normAutofit/>
          </a:bodyPr>
          <a:lstStyle/>
          <a:p>
            <a:r>
              <a:rPr lang="en-US" sz="3200" dirty="0"/>
              <a:t>Are Christianity and science at odds?</a:t>
            </a:r>
          </a:p>
          <a:p>
            <a:r>
              <a:rPr lang="en-US" sz="3200" dirty="0"/>
              <a:t>Is there really evidence for God? </a:t>
            </a:r>
          </a:p>
        </p:txBody>
      </p:sp>
    </p:spTree>
    <p:extLst>
      <p:ext uri="{BB962C8B-B14F-4D97-AF65-F5344CB8AC3E}">
        <p14:creationId xmlns:p14="http://schemas.microsoft.com/office/powerpoint/2010/main" val="105303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2367291" y="1714501"/>
            <a:ext cx="7457420" cy="4928038"/>
          </a:xfrm>
        </p:spPr>
        <p:txBody>
          <a:bodyPr>
            <a:normAutofit fontScale="92500"/>
          </a:bodyPr>
          <a:lstStyle/>
          <a:p>
            <a:r>
              <a:rPr lang="en-US" sz="3600" dirty="0"/>
              <a:t>Unicorns! </a:t>
            </a:r>
          </a:p>
          <a:p>
            <a:r>
              <a:rPr lang="en-US" sz="3600" dirty="0"/>
              <a:t>No, seriously! </a:t>
            </a:r>
          </a:p>
          <a:p>
            <a:pPr lvl="1"/>
            <a:r>
              <a:rPr lang="en-US" sz="3200" dirty="0"/>
              <a:t>And the unicorns shall come down with them, and the bullocks with the bulls; and their land shall be soaked with blood, and their dust made fat with fatness. </a:t>
            </a:r>
            <a:br>
              <a:rPr lang="en-US" sz="3200" dirty="0"/>
            </a:br>
            <a:r>
              <a:rPr lang="en-US" sz="2800" i="1" dirty="0"/>
              <a:t>Isaiah 34:7 KJV</a:t>
            </a:r>
            <a:endParaRPr lang="en-US" sz="3200" i="1" dirty="0"/>
          </a:p>
          <a:p>
            <a:r>
              <a:rPr lang="en-US" sz="3600" dirty="0"/>
              <a:t>A unicorn to King Jimmy was a wild ox.</a:t>
            </a:r>
          </a:p>
          <a:p>
            <a:r>
              <a:rPr lang="en-US" sz="3600" dirty="0"/>
              <a:t>Languages change, duh…</a:t>
            </a:r>
          </a:p>
        </p:txBody>
      </p:sp>
      <p:sp>
        <p:nvSpPr>
          <p:cNvPr id="6" name="Title 1">
            <a:extLst>
              <a:ext uri="{FF2B5EF4-FFF2-40B4-BE49-F238E27FC236}">
                <a16:creationId xmlns:a16="http://schemas.microsoft.com/office/drawing/2014/main" id="{A915B754-C04C-BB49-FDC9-144246E10745}"/>
              </a:ext>
            </a:extLst>
          </p:cNvPr>
          <p:cNvSpPr>
            <a:spLocks noGrp="1"/>
          </p:cNvSpPr>
          <p:nvPr>
            <p:ph type="title"/>
          </p:nvPr>
        </p:nvSpPr>
        <p:spPr>
          <a:xfrm>
            <a:off x="2231136" y="334073"/>
            <a:ext cx="7729728" cy="1188720"/>
          </a:xfrm>
        </p:spPr>
        <p:txBody>
          <a:bodyPr/>
          <a:lstStyle/>
          <a:p>
            <a:r>
              <a:rPr lang="en-US" dirty="0"/>
              <a:t>Biblical Errancy</a:t>
            </a:r>
          </a:p>
        </p:txBody>
      </p:sp>
      <p:pic>
        <p:nvPicPr>
          <p:cNvPr id="1026" name="Picture 2" descr="a cartoon unicorn doing ridiculously cute unicorn things&#10;&#10;">
            <a:extLst>
              <a:ext uri="{FF2B5EF4-FFF2-40B4-BE49-F238E27FC236}">
                <a16:creationId xmlns:a16="http://schemas.microsoft.com/office/drawing/2014/main" id="{E606D2BB-6D13-CD91-4E60-8EA472F50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711" y="4443414"/>
            <a:ext cx="2199124" cy="2199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te cartoon unicorn with rainbow mane floating in a colorful candy landscape">
            <a:extLst>
              <a:ext uri="{FF2B5EF4-FFF2-40B4-BE49-F238E27FC236}">
                <a16:creationId xmlns:a16="http://schemas.microsoft.com/office/drawing/2014/main" id="{5ECAEC32-BBA6-F596-D60E-2E0506283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6" y="4443413"/>
            <a:ext cx="2199125" cy="2199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artoon of a person running with a unicorn&#10;&#10;Description automatically generated">
            <a:extLst>
              <a:ext uri="{FF2B5EF4-FFF2-40B4-BE49-F238E27FC236}">
                <a16:creationId xmlns:a16="http://schemas.microsoft.com/office/drawing/2014/main" id="{D9AC64AF-14A6-DD31-ADBD-A3AFDC3F4DC4}"/>
              </a:ext>
            </a:extLst>
          </p:cNvPr>
          <p:cNvPicPr>
            <a:picLocks noChangeAspect="1"/>
          </p:cNvPicPr>
          <p:nvPr/>
        </p:nvPicPr>
        <p:blipFill>
          <a:blip r:embed="rId4"/>
          <a:stretch>
            <a:fillRect/>
          </a:stretch>
        </p:blipFill>
        <p:spPr>
          <a:xfrm>
            <a:off x="9824709" y="215461"/>
            <a:ext cx="2199125" cy="2199125"/>
          </a:xfrm>
          <a:prstGeom prst="rect">
            <a:avLst/>
          </a:prstGeom>
        </p:spPr>
      </p:pic>
      <p:pic>
        <p:nvPicPr>
          <p:cNvPr id="7" name="Picture 6" descr="A cartoon of a person riding a unicorn&#10;&#10;Description automatically generated">
            <a:extLst>
              <a:ext uri="{FF2B5EF4-FFF2-40B4-BE49-F238E27FC236}">
                <a16:creationId xmlns:a16="http://schemas.microsoft.com/office/drawing/2014/main" id="{0033300C-817C-8C90-7AD1-897FF5312D0A}"/>
              </a:ext>
            </a:extLst>
          </p:cNvPr>
          <p:cNvPicPr>
            <a:picLocks noChangeAspect="1"/>
          </p:cNvPicPr>
          <p:nvPr/>
        </p:nvPicPr>
        <p:blipFill>
          <a:blip r:embed="rId5"/>
          <a:stretch>
            <a:fillRect/>
          </a:stretch>
        </p:blipFill>
        <p:spPr>
          <a:xfrm>
            <a:off x="168164" y="215460"/>
            <a:ext cx="2199125" cy="2199125"/>
          </a:xfrm>
          <a:prstGeom prst="rect">
            <a:avLst/>
          </a:prstGeom>
        </p:spPr>
      </p:pic>
    </p:spTree>
    <p:extLst>
      <p:ext uri="{BB962C8B-B14F-4D97-AF65-F5344CB8AC3E}">
        <p14:creationId xmlns:p14="http://schemas.microsoft.com/office/powerpoint/2010/main" val="13657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842964" y="1700213"/>
            <a:ext cx="10186986" cy="4942325"/>
          </a:xfrm>
        </p:spPr>
        <p:txBody>
          <a:bodyPr>
            <a:normAutofit/>
          </a:bodyPr>
          <a:lstStyle/>
          <a:p>
            <a:r>
              <a:rPr lang="en-US" sz="3600" dirty="0"/>
              <a:t>Are the God of the Bible and science incompatible?</a:t>
            </a:r>
          </a:p>
          <a:p>
            <a:r>
              <a:rPr lang="en-US" sz="3600" dirty="0"/>
              <a:t>What are their definitions?</a:t>
            </a:r>
          </a:p>
          <a:p>
            <a:pPr lvl="1"/>
            <a:r>
              <a:rPr lang="en-US" sz="3200" dirty="0"/>
              <a:t>Bible = God’s historical record and prophetic book</a:t>
            </a:r>
          </a:p>
          <a:p>
            <a:pPr lvl="1"/>
            <a:r>
              <a:rPr lang="en-US" sz="3200" dirty="0"/>
              <a:t>science = knowledge</a:t>
            </a:r>
          </a:p>
          <a:p>
            <a:r>
              <a:rPr lang="en-US" sz="3600" dirty="0"/>
              <a:t>What are their purposes? </a:t>
            </a:r>
          </a:p>
          <a:p>
            <a:pPr lvl="1"/>
            <a:r>
              <a:rPr lang="en-US" sz="3200" dirty="0"/>
              <a:t>Bible = to share The Creator’s account of events from our creation to our eternal state</a:t>
            </a:r>
          </a:p>
          <a:p>
            <a:pPr lvl="1"/>
            <a:r>
              <a:rPr lang="en-US" sz="3200" dirty="0"/>
              <a:t>science = for people to use to understand the universe</a:t>
            </a:r>
            <a:endParaRPr lang="en-US" sz="2200" dirty="0"/>
          </a:p>
        </p:txBody>
      </p:sp>
      <p:sp>
        <p:nvSpPr>
          <p:cNvPr id="6" name="Title 1">
            <a:extLst>
              <a:ext uri="{FF2B5EF4-FFF2-40B4-BE49-F238E27FC236}">
                <a16:creationId xmlns:a16="http://schemas.microsoft.com/office/drawing/2014/main" id="{F97CFA51-897C-9F08-36C0-4B16DB9F6096}"/>
              </a:ext>
            </a:extLst>
          </p:cNvPr>
          <p:cNvSpPr>
            <a:spLocks noGrp="1"/>
          </p:cNvSpPr>
          <p:nvPr>
            <p:ph type="title"/>
          </p:nvPr>
        </p:nvSpPr>
        <p:spPr>
          <a:xfrm>
            <a:off x="2231136" y="334073"/>
            <a:ext cx="7729728" cy="1188720"/>
          </a:xfrm>
        </p:spPr>
        <p:txBody>
          <a:bodyPr/>
          <a:lstStyle/>
          <a:p>
            <a:r>
              <a:rPr lang="en-US" dirty="0"/>
              <a:t>Bible vs. Science</a:t>
            </a:r>
          </a:p>
        </p:txBody>
      </p:sp>
    </p:spTree>
    <p:extLst>
      <p:ext uri="{BB962C8B-B14F-4D97-AF65-F5344CB8AC3E}">
        <p14:creationId xmlns:p14="http://schemas.microsoft.com/office/powerpoint/2010/main" val="18312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542925" y="1522793"/>
            <a:ext cx="11001375" cy="5335207"/>
          </a:xfrm>
        </p:spPr>
        <p:txBody>
          <a:bodyPr>
            <a:normAutofit lnSpcReduction="10000"/>
          </a:bodyPr>
          <a:lstStyle/>
          <a:p>
            <a:r>
              <a:rPr lang="en-US" sz="4000" dirty="0"/>
              <a:t>Firstly, are God and science mutually exclusive?</a:t>
            </a:r>
          </a:p>
          <a:p>
            <a:r>
              <a:rPr lang="en-US" sz="4000" dirty="0"/>
              <a:t>Consider this illustration: </a:t>
            </a:r>
          </a:p>
          <a:p>
            <a:pPr lvl="1"/>
            <a:r>
              <a:rPr lang="en-US" sz="3600" dirty="0"/>
              <a:t>Albert Einstein created the Theory of Special Relativity.</a:t>
            </a:r>
          </a:p>
          <a:p>
            <a:pPr lvl="1"/>
            <a:r>
              <a:rPr lang="en-US" sz="3600" dirty="0"/>
              <a:t>We don’t have to choose between believing in Einstein OR the Theory of Special Relativity. NO ONE in their right mind would say you do! </a:t>
            </a:r>
          </a:p>
          <a:p>
            <a:r>
              <a:rPr lang="en-US" sz="4000" dirty="0"/>
              <a:t>If God created the scientific laws of </a:t>
            </a:r>
            <a:br>
              <a:rPr lang="en-US" sz="4000" dirty="0"/>
            </a:br>
            <a:r>
              <a:rPr lang="en-US" sz="4000" dirty="0"/>
              <a:t>the universe, we CAN believe in both </a:t>
            </a:r>
            <a:br>
              <a:rPr lang="en-US" sz="4000" dirty="0"/>
            </a:br>
            <a:r>
              <a:rPr lang="en-US" sz="4000" dirty="0"/>
              <a:t>God and science. No problem here. </a:t>
            </a:r>
          </a:p>
        </p:txBody>
      </p:sp>
      <p:sp>
        <p:nvSpPr>
          <p:cNvPr id="6" name="Title 1">
            <a:extLst>
              <a:ext uri="{FF2B5EF4-FFF2-40B4-BE49-F238E27FC236}">
                <a16:creationId xmlns:a16="http://schemas.microsoft.com/office/drawing/2014/main" id="{F86D0D70-6EC4-C605-D1E8-960B57EFA5FC}"/>
              </a:ext>
            </a:extLst>
          </p:cNvPr>
          <p:cNvSpPr>
            <a:spLocks noGrp="1"/>
          </p:cNvSpPr>
          <p:nvPr>
            <p:ph type="title"/>
          </p:nvPr>
        </p:nvSpPr>
        <p:spPr>
          <a:xfrm>
            <a:off x="2231136" y="334073"/>
            <a:ext cx="7729728" cy="1188720"/>
          </a:xfrm>
        </p:spPr>
        <p:txBody>
          <a:bodyPr/>
          <a:lstStyle/>
          <a:p>
            <a:r>
              <a:rPr lang="en-US" dirty="0"/>
              <a:t>Bible vs. Science</a:t>
            </a:r>
          </a:p>
        </p:txBody>
      </p:sp>
      <p:pic>
        <p:nvPicPr>
          <p:cNvPr id="4" name="Picture 3" descr="A cartoon of a person with a beard and glasses&#10;&#10;Description automatically generated">
            <a:extLst>
              <a:ext uri="{FF2B5EF4-FFF2-40B4-BE49-F238E27FC236}">
                <a16:creationId xmlns:a16="http://schemas.microsoft.com/office/drawing/2014/main" id="{41D9C3CD-9F78-3439-4908-61952A518392}"/>
              </a:ext>
            </a:extLst>
          </p:cNvPr>
          <p:cNvPicPr>
            <a:picLocks noChangeAspect="1"/>
          </p:cNvPicPr>
          <p:nvPr/>
        </p:nvPicPr>
        <p:blipFill>
          <a:blip r:embed="rId3"/>
          <a:stretch>
            <a:fillRect/>
          </a:stretch>
        </p:blipFill>
        <p:spPr>
          <a:xfrm>
            <a:off x="9203626" y="4535709"/>
            <a:ext cx="2340674" cy="2340674"/>
          </a:xfrm>
          <a:prstGeom prst="rect">
            <a:avLst/>
          </a:prstGeom>
        </p:spPr>
      </p:pic>
    </p:spTree>
    <p:extLst>
      <p:ext uri="{BB962C8B-B14F-4D97-AF65-F5344CB8AC3E}">
        <p14:creationId xmlns:p14="http://schemas.microsoft.com/office/powerpoint/2010/main" val="325907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700089" y="1689100"/>
            <a:ext cx="10787062" cy="4953437"/>
          </a:xfrm>
        </p:spPr>
        <p:txBody>
          <a:bodyPr>
            <a:normAutofit/>
          </a:bodyPr>
          <a:lstStyle/>
          <a:p>
            <a:r>
              <a:rPr lang="en-US" sz="4400" dirty="0"/>
              <a:t>But does the Bible contradict our observable universe? </a:t>
            </a:r>
          </a:p>
          <a:p>
            <a:r>
              <a:rPr lang="en-US" sz="4400" dirty="0"/>
              <a:t>Two oft-cited examples: </a:t>
            </a:r>
          </a:p>
          <a:p>
            <a:pPr lvl="1"/>
            <a:r>
              <a:rPr lang="en-US" sz="4000" dirty="0"/>
              <a:t>Noah’s Flood</a:t>
            </a:r>
          </a:p>
          <a:p>
            <a:pPr lvl="1"/>
            <a:r>
              <a:rPr lang="en-US" sz="4000" dirty="0"/>
              <a:t>Evolution</a:t>
            </a:r>
          </a:p>
        </p:txBody>
      </p:sp>
      <p:sp>
        <p:nvSpPr>
          <p:cNvPr id="6" name="Title 1">
            <a:extLst>
              <a:ext uri="{FF2B5EF4-FFF2-40B4-BE49-F238E27FC236}">
                <a16:creationId xmlns:a16="http://schemas.microsoft.com/office/drawing/2014/main" id="{5D666F60-C01A-A97B-A8D2-B594C4F8C775}"/>
              </a:ext>
            </a:extLst>
          </p:cNvPr>
          <p:cNvSpPr>
            <a:spLocks noGrp="1"/>
          </p:cNvSpPr>
          <p:nvPr>
            <p:ph type="title"/>
          </p:nvPr>
        </p:nvSpPr>
        <p:spPr>
          <a:xfrm>
            <a:off x="2231136" y="334073"/>
            <a:ext cx="7729728" cy="1188720"/>
          </a:xfrm>
        </p:spPr>
        <p:txBody>
          <a:bodyPr/>
          <a:lstStyle/>
          <a:p>
            <a:r>
              <a:rPr lang="en-US" dirty="0"/>
              <a:t>Bible vs. Science</a:t>
            </a:r>
          </a:p>
        </p:txBody>
      </p:sp>
      <p:pic>
        <p:nvPicPr>
          <p:cNvPr id="4" name="Picture 3" descr="A painting of a person holding a flask and a person holding a person&#10;&#10;Description automatically generated">
            <a:extLst>
              <a:ext uri="{FF2B5EF4-FFF2-40B4-BE49-F238E27FC236}">
                <a16:creationId xmlns:a16="http://schemas.microsoft.com/office/drawing/2014/main" id="{49B9DC03-22CC-5EF1-3ACE-440A00593107}"/>
              </a:ext>
            </a:extLst>
          </p:cNvPr>
          <p:cNvPicPr>
            <a:picLocks noChangeAspect="1"/>
          </p:cNvPicPr>
          <p:nvPr/>
        </p:nvPicPr>
        <p:blipFill>
          <a:blip r:embed="rId3"/>
          <a:stretch>
            <a:fillRect/>
          </a:stretch>
        </p:blipFill>
        <p:spPr>
          <a:xfrm>
            <a:off x="6648447" y="2828226"/>
            <a:ext cx="5543553" cy="3695701"/>
          </a:xfrm>
          <a:prstGeom prst="rect">
            <a:avLst/>
          </a:prstGeom>
        </p:spPr>
      </p:pic>
    </p:spTree>
    <p:extLst>
      <p:ext uri="{BB962C8B-B14F-4D97-AF65-F5344CB8AC3E}">
        <p14:creationId xmlns:p14="http://schemas.microsoft.com/office/powerpoint/2010/main" val="4435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 y="1522793"/>
            <a:ext cx="12192000" cy="5335207"/>
          </a:xfrm>
        </p:spPr>
        <p:txBody>
          <a:bodyPr>
            <a:normAutofit/>
          </a:bodyPr>
          <a:lstStyle/>
          <a:p>
            <a:r>
              <a:rPr lang="en-US" sz="3300" dirty="0"/>
              <a:t>The Flood</a:t>
            </a:r>
          </a:p>
          <a:p>
            <a:r>
              <a:rPr lang="en-US" sz="3300" dirty="0"/>
              <a:t>In small-</a:t>
            </a:r>
            <a:r>
              <a:rPr lang="en-US" sz="3300" dirty="0" err="1"/>
              <a:t>ish</a:t>
            </a:r>
            <a:r>
              <a:rPr lang="en-US" sz="3300" dirty="0"/>
              <a:t> groups, discuss these hang-ups for many people: </a:t>
            </a:r>
          </a:p>
          <a:p>
            <a:pPr lvl="1"/>
            <a:r>
              <a:rPr lang="en-US" sz="3000" dirty="0"/>
              <a:t>How could it rain for 40 days and 40 nights? (Right side of the sanctuary)</a:t>
            </a:r>
          </a:p>
          <a:p>
            <a:pPr lvl="2"/>
            <a:r>
              <a:rPr lang="en-US" sz="3000" dirty="0"/>
              <a:t>Genesis 1:6 and 7:11-12</a:t>
            </a:r>
          </a:p>
          <a:p>
            <a:pPr lvl="1"/>
            <a:r>
              <a:rPr lang="en-US" sz="3000" dirty="0"/>
              <a:t>How could every </a:t>
            </a:r>
            <a:r>
              <a:rPr lang="en-US" sz="3000" i="1" dirty="0"/>
              <a:t>species</a:t>
            </a:r>
            <a:r>
              <a:rPr lang="en-US" sz="3000" dirty="0"/>
              <a:t> of animal fit on the ark? Dinosaurs, too? (L side)</a:t>
            </a:r>
          </a:p>
          <a:p>
            <a:pPr lvl="2"/>
            <a:r>
              <a:rPr lang="en-US" sz="3000" dirty="0"/>
              <a:t>Genesis 7:14</a:t>
            </a:r>
          </a:p>
          <a:p>
            <a:pPr lvl="1"/>
            <a:r>
              <a:rPr lang="en-US" sz="3000" dirty="0"/>
              <a:t>Where’d the water go? (Everybody!)</a:t>
            </a:r>
          </a:p>
          <a:p>
            <a:pPr lvl="1"/>
            <a:endParaRPr lang="en-US" sz="3200" dirty="0"/>
          </a:p>
          <a:p>
            <a:pPr lvl="1"/>
            <a:endParaRPr lang="en-US" sz="3200" dirty="0"/>
          </a:p>
        </p:txBody>
      </p:sp>
      <p:sp>
        <p:nvSpPr>
          <p:cNvPr id="6" name="Title 1">
            <a:extLst>
              <a:ext uri="{FF2B5EF4-FFF2-40B4-BE49-F238E27FC236}">
                <a16:creationId xmlns:a16="http://schemas.microsoft.com/office/drawing/2014/main" id="{8E3D321B-3C3B-6ABB-E555-8729845ED975}"/>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Bible vs. Science</a:t>
            </a:r>
            <a:endParaRPr lang="en-US" dirty="0"/>
          </a:p>
        </p:txBody>
      </p:sp>
    </p:spTree>
    <p:extLst>
      <p:ext uri="{BB962C8B-B14F-4D97-AF65-F5344CB8AC3E}">
        <p14:creationId xmlns:p14="http://schemas.microsoft.com/office/powerpoint/2010/main" val="339513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 y="1522793"/>
            <a:ext cx="12192000" cy="5335207"/>
          </a:xfrm>
        </p:spPr>
        <p:txBody>
          <a:bodyPr>
            <a:normAutofit fontScale="92500" lnSpcReduction="10000"/>
          </a:bodyPr>
          <a:lstStyle/>
          <a:p>
            <a:r>
              <a:rPr lang="en-US" sz="3600" dirty="0"/>
              <a:t>The Flood</a:t>
            </a:r>
          </a:p>
          <a:p>
            <a:r>
              <a:rPr lang="en-US" sz="3600" dirty="0"/>
              <a:t>In small-</a:t>
            </a:r>
            <a:r>
              <a:rPr lang="en-US" sz="3600" dirty="0" err="1"/>
              <a:t>ish</a:t>
            </a:r>
            <a:r>
              <a:rPr lang="en-US" sz="3600" dirty="0"/>
              <a:t> groups, discuss these hang-ups for many people: </a:t>
            </a:r>
          </a:p>
          <a:p>
            <a:pPr lvl="1"/>
            <a:r>
              <a:rPr lang="en-US" sz="3200" dirty="0"/>
              <a:t>How could it rain for 40 days and 40 nights? </a:t>
            </a:r>
          </a:p>
          <a:p>
            <a:pPr lvl="2"/>
            <a:r>
              <a:rPr lang="en-US" sz="3200" dirty="0"/>
              <a:t>Genesis 1:6 and 7:11-12</a:t>
            </a:r>
          </a:p>
          <a:p>
            <a:pPr lvl="1"/>
            <a:r>
              <a:rPr lang="en-US" sz="3200" dirty="0"/>
              <a:t>How could every </a:t>
            </a:r>
            <a:r>
              <a:rPr lang="en-US" sz="3200" i="1" dirty="0"/>
              <a:t>species</a:t>
            </a:r>
            <a:r>
              <a:rPr lang="en-US" sz="3200" dirty="0"/>
              <a:t> of animal fit on the ark? Dinosaurs, too?!?</a:t>
            </a:r>
          </a:p>
          <a:p>
            <a:pPr lvl="2"/>
            <a:r>
              <a:rPr lang="en-US" sz="3200" dirty="0"/>
              <a:t>Genesis 7:14</a:t>
            </a:r>
          </a:p>
          <a:p>
            <a:pPr lvl="1"/>
            <a:r>
              <a:rPr lang="en-US" sz="3200" dirty="0"/>
              <a:t>Where’d the water go? </a:t>
            </a:r>
          </a:p>
          <a:p>
            <a:pPr lvl="2"/>
            <a:r>
              <a:rPr lang="en-US" sz="3200" dirty="0"/>
              <a:t>mountains and much of the land higher now; underwater oceans; ringwoodite</a:t>
            </a:r>
          </a:p>
          <a:p>
            <a:pPr lvl="1"/>
            <a:r>
              <a:rPr lang="en-US" sz="3200" dirty="0">
                <a:hlinkClick r:id="rId3"/>
              </a:rPr>
              <a:t>Harvard Gazette: Earth may have been a water world 3 billion years ago</a:t>
            </a:r>
            <a:endParaRPr lang="en-US" sz="2000" dirty="0"/>
          </a:p>
        </p:txBody>
      </p:sp>
      <p:sp>
        <p:nvSpPr>
          <p:cNvPr id="6" name="Title 1">
            <a:extLst>
              <a:ext uri="{FF2B5EF4-FFF2-40B4-BE49-F238E27FC236}">
                <a16:creationId xmlns:a16="http://schemas.microsoft.com/office/drawing/2014/main" id="{8E3D321B-3C3B-6ABB-E555-8729845ED975}"/>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Bible vs. Science</a:t>
            </a:r>
            <a:endParaRPr lang="en-US" dirty="0"/>
          </a:p>
        </p:txBody>
      </p:sp>
    </p:spTree>
    <p:extLst>
      <p:ext uri="{BB962C8B-B14F-4D97-AF65-F5344CB8AC3E}">
        <p14:creationId xmlns:p14="http://schemas.microsoft.com/office/powerpoint/2010/main" val="273599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D7BE44CD-DC72-0B6C-03FC-A98AB899818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565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Bible vs. Science</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0" y="1522793"/>
            <a:ext cx="12192000" cy="5335207"/>
          </a:xfrm>
        </p:spPr>
        <p:txBody>
          <a:bodyPr>
            <a:normAutofit fontScale="92500"/>
          </a:bodyPr>
          <a:lstStyle/>
          <a:p>
            <a:r>
              <a:rPr lang="en-US" sz="3600" dirty="0"/>
              <a:t>Evolution</a:t>
            </a:r>
          </a:p>
          <a:p>
            <a:r>
              <a:rPr lang="en-US" sz="3600" dirty="0"/>
              <a:t>What kind of evolution? Micro- or macro-?</a:t>
            </a:r>
          </a:p>
          <a:p>
            <a:r>
              <a:rPr lang="en-US" sz="3200" dirty="0"/>
              <a:t>“Macroevolution” is what atheistic evolutionists believe happened; that is, the origin of all species from a single, simple ancestor cell. (*Dr. James Tour)</a:t>
            </a:r>
          </a:p>
          <a:p>
            <a:pPr lvl="1"/>
            <a:r>
              <a:rPr lang="en-US" sz="3200" i="1" u="sng" dirty="0"/>
              <a:t>Necessary</a:t>
            </a:r>
            <a:r>
              <a:rPr lang="en-US" sz="3200" dirty="0"/>
              <a:t> for this is </a:t>
            </a:r>
            <a:r>
              <a:rPr lang="en-US" sz="3200" i="1" u="sng" dirty="0"/>
              <a:t>new</a:t>
            </a:r>
            <a:r>
              <a:rPr lang="en-US" sz="3200" dirty="0"/>
              <a:t> and </a:t>
            </a:r>
            <a:r>
              <a:rPr lang="en-US" sz="3200" i="1" u="sng" dirty="0"/>
              <a:t>useful</a:t>
            </a:r>
            <a:r>
              <a:rPr lang="en-US" sz="3200" dirty="0"/>
              <a:t> information being </a:t>
            </a:r>
            <a:r>
              <a:rPr lang="en-US" sz="3200" i="1" dirty="0"/>
              <a:t>added</a:t>
            </a:r>
            <a:r>
              <a:rPr lang="en-US" sz="3200" dirty="0"/>
              <a:t> into DNA. </a:t>
            </a:r>
          </a:p>
          <a:p>
            <a:pPr lvl="1"/>
            <a:r>
              <a:rPr lang="en-US" sz="3200" dirty="0">
                <a:hlinkClick r:id="rId3"/>
              </a:rPr>
              <a:t>Richard Dawkins was asked for an example of a genetic mutation that increases the information in the genome. Click here for the epic response.</a:t>
            </a:r>
            <a:endParaRPr lang="en-US" sz="3200" dirty="0"/>
          </a:p>
          <a:p>
            <a:r>
              <a:rPr lang="en-US" sz="3200" dirty="0"/>
              <a:t>“Microevolution” is a real, observable process, and is how we get lots of species from one kind, as mentioned in the slides about Noah’s Flood. </a:t>
            </a:r>
          </a:p>
        </p:txBody>
      </p:sp>
    </p:spTree>
    <p:extLst>
      <p:ext uri="{BB962C8B-B14F-4D97-AF65-F5344CB8AC3E}">
        <p14:creationId xmlns:p14="http://schemas.microsoft.com/office/powerpoint/2010/main" val="102896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Morality (or lack thereof?)</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528638" y="1912883"/>
            <a:ext cx="11115675" cy="4729655"/>
          </a:xfrm>
        </p:spPr>
        <p:txBody>
          <a:bodyPr>
            <a:normAutofit/>
          </a:bodyPr>
          <a:lstStyle/>
          <a:p>
            <a:r>
              <a:rPr lang="en-US" sz="3200" dirty="0"/>
              <a:t>Is God a moral monster? Some sure seem to think so…</a:t>
            </a:r>
          </a:p>
          <a:p>
            <a:pPr lvl="1"/>
            <a:r>
              <a:rPr lang="en-US" sz="3200" dirty="0"/>
              <a:t>“The God of the Old Testament is arguably the most unpleasant character in all fiction: jealous and proud of it; a petty, unjust, unforgiving control-freak; a vindictive, bloodthirsty ethnic cleanser; a misogynistic, homophobic, racist, infanticidal, genocidal, filicidal, pestilential, megalomaniacal, sadomasochistic, capriciously malevolent bully.”</a:t>
            </a:r>
            <a:br>
              <a:rPr lang="en-US" sz="3200" dirty="0"/>
            </a:br>
            <a:r>
              <a:rPr lang="en-US" sz="3200" dirty="0"/>
              <a:t>-Excerpt from </a:t>
            </a:r>
            <a:r>
              <a:rPr lang="en-US" sz="3200" u="sng" dirty="0"/>
              <a:t>The God Delusion</a:t>
            </a:r>
            <a:r>
              <a:rPr lang="en-US" sz="3200" dirty="0"/>
              <a:t> by Richard Dawkins</a:t>
            </a:r>
          </a:p>
          <a:p>
            <a:endParaRPr lang="en-US" sz="2200" dirty="0"/>
          </a:p>
        </p:txBody>
      </p:sp>
      <p:pic>
        <p:nvPicPr>
          <p:cNvPr id="5" name="Picture 4" descr="A cartoon of a person in front of a dumpster&#10;&#10;Description automatically generated">
            <a:extLst>
              <a:ext uri="{FF2B5EF4-FFF2-40B4-BE49-F238E27FC236}">
                <a16:creationId xmlns:a16="http://schemas.microsoft.com/office/drawing/2014/main" id="{39833C07-9BE3-E62C-40E8-1504EA8D85F6}"/>
              </a:ext>
            </a:extLst>
          </p:cNvPr>
          <p:cNvPicPr>
            <a:picLocks noChangeAspect="1"/>
          </p:cNvPicPr>
          <p:nvPr/>
        </p:nvPicPr>
        <p:blipFill>
          <a:blip r:embed="rId3"/>
          <a:stretch>
            <a:fillRect/>
          </a:stretch>
        </p:blipFill>
        <p:spPr>
          <a:xfrm>
            <a:off x="0" y="0"/>
            <a:ext cx="1943100" cy="1943100"/>
          </a:xfrm>
          <a:prstGeom prst="rect">
            <a:avLst/>
          </a:prstGeom>
        </p:spPr>
      </p:pic>
    </p:spTree>
    <p:extLst>
      <p:ext uri="{BB962C8B-B14F-4D97-AF65-F5344CB8AC3E}">
        <p14:creationId xmlns:p14="http://schemas.microsoft.com/office/powerpoint/2010/main" val="402981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Morality (or lack thereof?)</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388883" y="1912883"/>
            <a:ext cx="11035862" cy="4782207"/>
          </a:xfrm>
        </p:spPr>
        <p:txBody>
          <a:bodyPr>
            <a:normAutofit fontScale="92500" lnSpcReduction="10000"/>
          </a:bodyPr>
          <a:lstStyle/>
          <a:p>
            <a:r>
              <a:rPr lang="en-US" sz="3600" dirty="0"/>
              <a:t>God Orders the Annihilation of the Canaanites</a:t>
            </a:r>
          </a:p>
          <a:p>
            <a:pPr lvl="1"/>
            <a:r>
              <a:rPr lang="en-US" sz="4000" b="1" i="0" baseline="30000" dirty="0">
                <a:solidFill>
                  <a:srgbClr val="000000"/>
                </a:solidFill>
                <a:effectLst/>
                <a:latin typeface="system-ui"/>
              </a:rPr>
              <a:t>16 </a:t>
            </a:r>
            <a:r>
              <a:rPr lang="en-US" sz="4000" b="0" i="0" dirty="0">
                <a:solidFill>
                  <a:srgbClr val="000000"/>
                </a:solidFill>
                <a:effectLst/>
                <a:latin typeface="system-ui"/>
              </a:rPr>
              <a:t>However, in the cities of the nations the </a:t>
            </a:r>
            <a:r>
              <a:rPr lang="en-US" sz="4000" b="0" i="0" cap="small" dirty="0">
                <a:solidFill>
                  <a:srgbClr val="000000"/>
                </a:solidFill>
                <a:effectLst/>
                <a:latin typeface="system-ui"/>
              </a:rPr>
              <a:t>Lord</a:t>
            </a:r>
            <a:r>
              <a:rPr lang="en-US" sz="4000" b="0" i="0" dirty="0">
                <a:solidFill>
                  <a:srgbClr val="000000"/>
                </a:solidFill>
                <a:effectLst/>
                <a:latin typeface="system-ui"/>
              </a:rPr>
              <a:t> your God is giving you as an inheritance, do not leave alive anything that breathes. </a:t>
            </a:r>
            <a:r>
              <a:rPr lang="en-US" sz="4000" b="1" i="0" baseline="30000" dirty="0">
                <a:solidFill>
                  <a:srgbClr val="000000"/>
                </a:solidFill>
                <a:effectLst/>
                <a:latin typeface="system-ui"/>
              </a:rPr>
              <a:t>17 </a:t>
            </a:r>
            <a:r>
              <a:rPr lang="en-US" sz="4000" b="0" i="0" dirty="0">
                <a:solidFill>
                  <a:srgbClr val="000000"/>
                </a:solidFill>
                <a:effectLst/>
                <a:latin typeface="system-ui"/>
              </a:rPr>
              <a:t>Completely destroy them—the Hittites, Amorites, Canaanites, Perizzites, Hivites and Jebusites—as the </a:t>
            </a:r>
            <a:r>
              <a:rPr lang="en-US" sz="4000" b="0" i="0" cap="small" dirty="0">
                <a:solidFill>
                  <a:srgbClr val="000000"/>
                </a:solidFill>
                <a:effectLst/>
                <a:latin typeface="system-ui"/>
              </a:rPr>
              <a:t>Lord</a:t>
            </a:r>
            <a:r>
              <a:rPr lang="en-US" sz="4000" b="0" i="0" dirty="0">
                <a:solidFill>
                  <a:srgbClr val="000000"/>
                </a:solidFill>
                <a:effectLst/>
                <a:latin typeface="system-ui"/>
              </a:rPr>
              <a:t> your God has commanded you. </a:t>
            </a:r>
            <a:br>
              <a:rPr lang="en-US" sz="4000" b="1" i="0" baseline="30000" dirty="0">
                <a:solidFill>
                  <a:srgbClr val="000000"/>
                </a:solidFill>
                <a:effectLst/>
                <a:latin typeface="system-ui"/>
              </a:rPr>
            </a:br>
            <a:br>
              <a:rPr lang="en-US" sz="4000" b="0" i="0" dirty="0">
                <a:solidFill>
                  <a:srgbClr val="000000"/>
                </a:solidFill>
                <a:effectLst/>
                <a:latin typeface="system-ui"/>
              </a:rPr>
            </a:br>
            <a:r>
              <a:rPr lang="en-US" sz="4000" b="0" i="0" dirty="0">
                <a:solidFill>
                  <a:srgbClr val="000000"/>
                </a:solidFill>
                <a:effectLst/>
                <a:latin typeface="system-ui"/>
              </a:rPr>
              <a:t>-</a:t>
            </a:r>
            <a:r>
              <a:rPr lang="en-US" sz="3200" b="0" i="0" dirty="0" err="1">
                <a:solidFill>
                  <a:srgbClr val="000000"/>
                </a:solidFill>
                <a:effectLst/>
                <a:latin typeface="system-ui"/>
              </a:rPr>
              <a:t>Deut</a:t>
            </a:r>
            <a:r>
              <a:rPr lang="en-US" sz="3200" b="0" i="0" dirty="0">
                <a:solidFill>
                  <a:srgbClr val="000000"/>
                </a:solidFill>
                <a:effectLst/>
                <a:latin typeface="system-ui"/>
              </a:rPr>
              <a:t> 20:16-17 (NIV)</a:t>
            </a:r>
            <a:endParaRPr lang="en-US" sz="4000" dirty="0"/>
          </a:p>
        </p:txBody>
      </p:sp>
    </p:spTree>
    <p:extLst>
      <p:ext uri="{BB962C8B-B14F-4D97-AF65-F5344CB8AC3E}">
        <p14:creationId xmlns:p14="http://schemas.microsoft.com/office/powerpoint/2010/main" val="384782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1714500"/>
            <a:ext cx="9629775" cy="4907017"/>
          </a:xfrm>
        </p:spPr>
        <p:txBody>
          <a:bodyPr>
            <a:noAutofit/>
          </a:bodyPr>
          <a:lstStyle/>
          <a:p>
            <a:r>
              <a:rPr lang="en-US" sz="3200" dirty="0"/>
              <a:t>science - knowledge</a:t>
            </a:r>
          </a:p>
          <a:p>
            <a:r>
              <a:rPr lang="en-US" sz="3200" dirty="0"/>
              <a:t>religion - a set of beliefs</a:t>
            </a:r>
          </a:p>
          <a:p>
            <a:r>
              <a:rPr lang="en-US" sz="3200" dirty="0"/>
              <a:t>faith - belief in something</a:t>
            </a:r>
          </a:p>
          <a:p>
            <a:r>
              <a:rPr lang="en-US" sz="3200" dirty="0"/>
              <a:t>morality - principles for telling right from wrong</a:t>
            </a:r>
          </a:p>
          <a:p>
            <a:r>
              <a:rPr lang="en-US" sz="3200" dirty="0"/>
              <a:t>God of the Gaps - if origin unclear or explanation incomplete, then “God” explains it</a:t>
            </a:r>
          </a:p>
          <a:p>
            <a:pPr lvl="1"/>
            <a:r>
              <a:rPr lang="en-US" sz="2800" dirty="0"/>
              <a:t>(a form of reasoning that attempts to explain phenomena that science hasn't yet explained by attributing them to divine intervention)</a:t>
            </a:r>
            <a:endParaRPr lang="en-US" sz="18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Some Terms…</a:t>
            </a:r>
          </a:p>
        </p:txBody>
      </p:sp>
    </p:spTree>
    <p:extLst>
      <p:ext uri="{BB962C8B-B14F-4D97-AF65-F5344CB8AC3E}">
        <p14:creationId xmlns:p14="http://schemas.microsoft.com/office/powerpoint/2010/main" val="304822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Morality (or lack thereof?)</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388883" y="1912883"/>
            <a:ext cx="11035862" cy="4782207"/>
          </a:xfrm>
        </p:spPr>
        <p:txBody>
          <a:bodyPr>
            <a:normAutofit fontScale="92500" lnSpcReduction="20000"/>
          </a:bodyPr>
          <a:lstStyle/>
          <a:p>
            <a:r>
              <a:rPr lang="en-US" sz="3600" dirty="0"/>
              <a:t>God Orders the Annihilation of the Canaanites</a:t>
            </a:r>
          </a:p>
          <a:p>
            <a:pPr lvl="1"/>
            <a:r>
              <a:rPr lang="en-US" sz="4000" b="1" i="1" baseline="30000" dirty="0">
                <a:solidFill>
                  <a:srgbClr val="000000"/>
                </a:solidFill>
                <a:effectLst/>
                <a:latin typeface="system-ui"/>
              </a:rPr>
              <a:t>16 </a:t>
            </a:r>
            <a:r>
              <a:rPr lang="en-US" sz="4000" b="0" i="1" dirty="0">
                <a:solidFill>
                  <a:srgbClr val="000000"/>
                </a:solidFill>
                <a:effectLst/>
                <a:latin typeface="system-ui"/>
              </a:rPr>
              <a:t>However, in the cities of the nations the </a:t>
            </a:r>
            <a:r>
              <a:rPr lang="en-US" sz="4000" b="0" i="1" cap="small" dirty="0">
                <a:solidFill>
                  <a:srgbClr val="000000"/>
                </a:solidFill>
                <a:effectLst/>
                <a:latin typeface="system-ui"/>
              </a:rPr>
              <a:t>Lord</a:t>
            </a:r>
            <a:r>
              <a:rPr lang="en-US" sz="4000" b="0" i="1" dirty="0">
                <a:solidFill>
                  <a:srgbClr val="000000"/>
                </a:solidFill>
                <a:effectLst/>
                <a:latin typeface="system-ui"/>
              </a:rPr>
              <a:t> your God is giving you as an inheritance, do not leave alive anything that breathes. </a:t>
            </a:r>
            <a:r>
              <a:rPr lang="en-US" sz="4000" b="1" i="1" baseline="30000" dirty="0">
                <a:solidFill>
                  <a:srgbClr val="000000"/>
                </a:solidFill>
                <a:effectLst/>
                <a:latin typeface="system-ui"/>
              </a:rPr>
              <a:t>17 </a:t>
            </a:r>
            <a:r>
              <a:rPr lang="en-US" sz="4000" b="0" i="1" dirty="0">
                <a:solidFill>
                  <a:srgbClr val="000000"/>
                </a:solidFill>
                <a:effectLst/>
                <a:latin typeface="system-ui"/>
              </a:rPr>
              <a:t>Completely destroy them—the Hittites, Amorites, Canaanites, Perizzites, Hivites and Jebusites—as the </a:t>
            </a:r>
            <a:r>
              <a:rPr lang="en-US" sz="4000" b="0" i="1" cap="small" dirty="0">
                <a:solidFill>
                  <a:srgbClr val="000000"/>
                </a:solidFill>
                <a:effectLst/>
                <a:latin typeface="system-ui"/>
              </a:rPr>
              <a:t>Lord</a:t>
            </a:r>
            <a:r>
              <a:rPr lang="en-US" sz="4000" b="0" i="1" dirty="0">
                <a:solidFill>
                  <a:srgbClr val="000000"/>
                </a:solidFill>
                <a:effectLst/>
                <a:latin typeface="system-ui"/>
              </a:rPr>
              <a:t> your God has commanded you. </a:t>
            </a:r>
            <a:r>
              <a:rPr lang="en-US" sz="4000" b="1" i="0" baseline="30000" dirty="0">
                <a:solidFill>
                  <a:srgbClr val="000000"/>
                </a:solidFill>
                <a:effectLst/>
                <a:latin typeface="system-ui"/>
              </a:rPr>
              <a:t>18 </a:t>
            </a:r>
            <a:r>
              <a:rPr lang="en-US" sz="4000" b="1" i="0" dirty="0">
                <a:solidFill>
                  <a:srgbClr val="000000"/>
                </a:solidFill>
                <a:effectLst/>
                <a:latin typeface="system-ui"/>
              </a:rPr>
              <a:t>Otherwise, they will teach you to follow all the detestable things they do in worshiping their gods, and you will sin against the </a:t>
            </a:r>
            <a:r>
              <a:rPr lang="en-US" sz="4000" b="1" i="0" cap="small" dirty="0">
                <a:solidFill>
                  <a:srgbClr val="000000"/>
                </a:solidFill>
                <a:effectLst/>
                <a:latin typeface="system-ui"/>
              </a:rPr>
              <a:t>Lord</a:t>
            </a:r>
            <a:r>
              <a:rPr lang="en-US" sz="4000" b="1" i="0" dirty="0">
                <a:solidFill>
                  <a:srgbClr val="000000"/>
                </a:solidFill>
                <a:effectLst/>
                <a:latin typeface="system-ui"/>
              </a:rPr>
              <a:t> your God. </a:t>
            </a:r>
            <a:br>
              <a:rPr lang="en-US" sz="4000" i="0" dirty="0">
                <a:solidFill>
                  <a:srgbClr val="000000"/>
                </a:solidFill>
                <a:effectLst/>
                <a:latin typeface="system-ui"/>
              </a:rPr>
            </a:br>
            <a:r>
              <a:rPr lang="en-US" sz="4000" b="0" i="0" dirty="0">
                <a:solidFill>
                  <a:srgbClr val="000000"/>
                </a:solidFill>
                <a:effectLst/>
                <a:latin typeface="system-ui"/>
              </a:rPr>
              <a:t>-</a:t>
            </a:r>
            <a:r>
              <a:rPr lang="en-US" sz="3200" b="0" i="0" dirty="0" err="1">
                <a:solidFill>
                  <a:srgbClr val="000000"/>
                </a:solidFill>
                <a:effectLst/>
                <a:latin typeface="system-ui"/>
              </a:rPr>
              <a:t>Deut</a:t>
            </a:r>
            <a:r>
              <a:rPr lang="en-US" sz="3200" b="0" i="0" dirty="0">
                <a:solidFill>
                  <a:srgbClr val="000000"/>
                </a:solidFill>
                <a:effectLst/>
                <a:latin typeface="system-ui"/>
              </a:rPr>
              <a:t> 20:16-18 (NIV)</a:t>
            </a:r>
            <a:endParaRPr lang="en-US" sz="4000" dirty="0"/>
          </a:p>
        </p:txBody>
      </p:sp>
    </p:spTree>
    <p:extLst>
      <p:ext uri="{BB962C8B-B14F-4D97-AF65-F5344CB8AC3E}">
        <p14:creationId xmlns:p14="http://schemas.microsoft.com/office/powerpoint/2010/main" val="42001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Morality (or lack thereof?)</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971550" y="2085975"/>
            <a:ext cx="10272713" cy="4772025"/>
          </a:xfrm>
        </p:spPr>
        <p:txBody>
          <a:bodyPr>
            <a:normAutofit lnSpcReduction="10000"/>
          </a:bodyPr>
          <a:lstStyle/>
          <a:p>
            <a:r>
              <a:rPr lang="en-US" sz="3600" dirty="0"/>
              <a:t>Our Moral Standard </a:t>
            </a:r>
          </a:p>
          <a:p>
            <a:pPr lvl="1"/>
            <a:r>
              <a:rPr lang="en-US" sz="3600" dirty="0"/>
              <a:t>Everyone is ingrained with a sense of right and wrong; good and evil. </a:t>
            </a:r>
          </a:p>
          <a:p>
            <a:pPr lvl="1"/>
            <a:r>
              <a:rPr lang="en-US" sz="3600" dirty="0"/>
              <a:t>Without an objective standard of meaning and morality, life is ultimately meaningless and right and wrong are simply a matter of opinion. </a:t>
            </a:r>
          </a:p>
          <a:p>
            <a:pPr lvl="1"/>
            <a:r>
              <a:rPr lang="en-US" sz="3600" dirty="0"/>
              <a:t>It either comes from a higher power or it evolved…</a:t>
            </a:r>
          </a:p>
          <a:p>
            <a:endParaRPr lang="en-US" sz="2800" dirty="0"/>
          </a:p>
        </p:txBody>
      </p:sp>
    </p:spTree>
    <p:extLst>
      <p:ext uri="{BB962C8B-B14F-4D97-AF65-F5344CB8AC3E}">
        <p14:creationId xmlns:p14="http://schemas.microsoft.com/office/powerpoint/2010/main" val="385253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Morality (or lack thereof?)</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324303" y="1522793"/>
            <a:ext cx="9438290" cy="5335207"/>
          </a:xfrm>
        </p:spPr>
        <p:txBody>
          <a:bodyPr>
            <a:normAutofit/>
          </a:bodyPr>
          <a:lstStyle/>
          <a:p>
            <a:r>
              <a:rPr lang="en-US" sz="3600" dirty="0"/>
              <a:t>An Evolved Moral Standard? </a:t>
            </a:r>
          </a:p>
          <a:p>
            <a:pPr lvl="1"/>
            <a:r>
              <a:rPr lang="en-US" sz="3600" dirty="0"/>
              <a:t>Morals help us survive as a species.</a:t>
            </a:r>
          </a:p>
          <a:p>
            <a:pPr lvl="1"/>
            <a:r>
              <a:rPr lang="en-US" sz="3600" dirty="0"/>
              <a:t>If individuals ultimately decide, then…</a:t>
            </a:r>
          </a:p>
          <a:p>
            <a:pPr marL="457200" lvl="2" indent="0">
              <a:buNone/>
            </a:pPr>
            <a:r>
              <a:rPr lang="en-US" sz="3600" dirty="0"/>
              <a:t>…no one is truly right or wrong.</a:t>
            </a:r>
          </a:p>
          <a:p>
            <a:pPr lvl="1"/>
            <a:r>
              <a:rPr lang="en-US" sz="3600" dirty="0"/>
              <a:t>If societies ultimately decide, then…</a:t>
            </a:r>
          </a:p>
          <a:p>
            <a:pPr marL="457200" lvl="2" indent="0">
              <a:buNone/>
            </a:pPr>
            <a:r>
              <a:rPr lang="en-US" sz="3600" dirty="0"/>
              <a:t>…we’d be forced to accept whatever a society declares right or wrong as right or wrong for that society. </a:t>
            </a:r>
          </a:p>
        </p:txBody>
      </p:sp>
    </p:spTree>
    <p:extLst>
      <p:ext uri="{BB962C8B-B14F-4D97-AF65-F5344CB8AC3E}">
        <p14:creationId xmlns:p14="http://schemas.microsoft.com/office/powerpoint/2010/main" val="38931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Morality (or lack thereof?)</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324303" y="1643063"/>
            <a:ext cx="9438290" cy="5214937"/>
          </a:xfrm>
        </p:spPr>
        <p:txBody>
          <a:bodyPr>
            <a:normAutofit/>
          </a:bodyPr>
          <a:lstStyle/>
          <a:p>
            <a:r>
              <a:rPr lang="en-US" sz="4000" dirty="0"/>
              <a:t>A Moral Standard from a Higher Power? </a:t>
            </a:r>
          </a:p>
          <a:p>
            <a:pPr lvl="1"/>
            <a:r>
              <a:rPr lang="en-US" sz="4000" dirty="0"/>
              <a:t>Morals help us bear His image properly to all creation.</a:t>
            </a:r>
          </a:p>
          <a:p>
            <a:pPr lvl="1"/>
            <a:r>
              <a:rPr lang="en-US" sz="4000" dirty="0"/>
              <a:t>If a moral standard giver ultimately decides, then…</a:t>
            </a:r>
          </a:p>
          <a:p>
            <a:pPr marL="457200" lvl="2" indent="0">
              <a:buNone/>
            </a:pPr>
            <a:r>
              <a:rPr lang="en-US" sz="4000" dirty="0"/>
              <a:t>…there is truly right and wrong.</a:t>
            </a:r>
          </a:p>
          <a:p>
            <a:pPr marL="457200" lvl="2" indent="0">
              <a:buNone/>
            </a:pPr>
            <a:r>
              <a:rPr lang="en-US" sz="4000" dirty="0"/>
              <a:t>…entire societies can be wrong. </a:t>
            </a:r>
            <a:endParaRPr lang="en-US" sz="3600" dirty="0"/>
          </a:p>
        </p:txBody>
      </p:sp>
    </p:spTree>
    <p:extLst>
      <p:ext uri="{BB962C8B-B14F-4D97-AF65-F5344CB8AC3E}">
        <p14:creationId xmlns:p14="http://schemas.microsoft.com/office/powerpoint/2010/main" val="7584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Morality (or lack thereof?)</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324303" y="1912883"/>
            <a:ext cx="9438290" cy="4729655"/>
          </a:xfrm>
        </p:spPr>
        <p:txBody>
          <a:bodyPr>
            <a:normAutofit/>
          </a:bodyPr>
          <a:lstStyle/>
          <a:p>
            <a:r>
              <a:rPr lang="en-US" sz="4000" dirty="0"/>
              <a:t>Christians Are Often Incredibly Off-Putting</a:t>
            </a:r>
            <a:endParaRPr lang="en-US" sz="2800" dirty="0"/>
          </a:p>
          <a:p>
            <a:pPr lvl="1"/>
            <a:r>
              <a:rPr lang="en-US" sz="3600" dirty="0"/>
              <a:t>Hypocritical</a:t>
            </a:r>
          </a:p>
          <a:p>
            <a:pPr lvl="1"/>
            <a:r>
              <a:rPr lang="en-US" sz="3600" dirty="0"/>
              <a:t>Arrogant</a:t>
            </a:r>
          </a:p>
          <a:p>
            <a:pPr lvl="1"/>
            <a:r>
              <a:rPr lang="en-US" sz="3600" dirty="0"/>
              <a:t>Sanctimonious</a:t>
            </a:r>
          </a:p>
          <a:p>
            <a:pPr lvl="1"/>
            <a:r>
              <a:rPr lang="en-US" sz="3600" dirty="0"/>
              <a:t>Aggressive</a:t>
            </a:r>
          </a:p>
          <a:p>
            <a:r>
              <a:rPr lang="en-US" sz="4000" dirty="0"/>
              <a:t>What a deterrent!</a:t>
            </a:r>
            <a:endParaRPr lang="en-US" sz="3200" dirty="0"/>
          </a:p>
        </p:txBody>
      </p:sp>
      <p:pic>
        <p:nvPicPr>
          <p:cNvPr id="5" name="Picture 4" descr="A cartoon of a person drinking from a straw in front of a dumpster&#10;&#10;Description automatically generated">
            <a:extLst>
              <a:ext uri="{FF2B5EF4-FFF2-40B4-BE49-F238E27FC236}">
                <a16:creationId xmlns:a16="http://schemas.microsoft.com/office/drawing/2014/main" id="{870D3168-D1CF-5606-3B7A-4C6C28169827}"/>
              </a:ext>
            </a:extLst>
          </p:cNvPr>
          <p:cNvPicPr>
            <a:picLocks noChangeAspect="1"/>
          </p:cNvPicPr>
          <p:nvPr/>
        </p:nvPicPr>
        <p:blipFill>
          <a:blip r:embed="rId3"/>
          <a:stretch>
            <a:fillRect/>
          </a:stretch>
        </p:blipFill>
        <p:spPr>
          <a:xfrm>
            <a:off x="6784646" y="2664591"/>
            <a:ext cx="3977947" cy="3977947"/>
          </a:xfrm>
          <a:prstGeom prst="rect">
            <a:avLst/>
          </a:prstGeom>
        </p:spPr>
      </p:pic>
    </p:spTree>
    <p:extLst>
      <p:ext uri="{BB962C8B-B14F-4D97-AF65-F5344CB8AC3E}">
        <p14:creationId xmlns:p14="http://schemas.microsoft.com/office/powerpoint/2010/main" val="4303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God of the Gaps</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892098" y="1522793"/>
            <a:ext cx="10448691" cy="5335207"/>
          </a:xfrm>
        </p:spPr>
        <p:txBody>
          <a:bodyPr>
            <a:normAutofit fontScale="92500" lnSpcReduction="10000"/>
          </a:bodyPr>
          <a:lstStyle/>
          <a:p>
            <a:r>
              <a:rPr lang="en-US" sz="3600" dirty="0"/>
              <a:t>“If I can’t find a rational explanation, then “God” must have done it. </a:t>
            </a:r>
          </a:p>
          <a:p>
            <a:r>
              <a:rPr lang="en-US" sz="3600" dirty="0"/>
              <a:t>Implies that Christians (and others) are ignorant and have blind faith. </a:t>
            </a:r>
          </a:p>
          <a:p>
            <a:pPr lvl="1"/>
            <a:r>
              <a:rPr lang="en-US" sz="3400" dirty="0"/>
              <a:t>Ignorant? </a:t>
            </a:r>
          </a:p>
          <a:p>
            <a:pPr lvl="2"/>
            <a:r>
              <a:rPr lang="en-US" sz="3400" dirty="0"/>
              <a:t>Flood evidence, the Goldilocks Principle, the language of DNA coding, everything created from nothing…</a:t>
            </a:r>
          </a:p>
          <a:p>
            <a:pPr lvl="1"/>
            <a:r>
              <a:rPr lang="en-US" sz="3400" dirty="0"/>
              <a:t>Faith? </a:t>
            </a:r>
          </a:p>
          <a:p>
            <a:pPr lvl="2"/>
            <a:r>
              <a:rPr lang="en-US" sz="3400" dirty="0"/>
              <a:t>Atheists </a:t>
            </a:r>
            <a:r>
              <a:rPr lang="en-US" sz="3400" b="1" i="1" u="sng" dirty="0"/>
              <a:t>believe</a:t>
            </a:r>
            <a:r>
              <a:rPr lang="en-US" sz="3400" dirty="0"/>
              <a:t> that Atheism is true.  </a:t>
            </a:r>
            <a:r>
              <a:rPr lang="en-US" sz="3400" b="1" i="1" u="sng" dirty="0"/>
              <a:t>Atheists have faith in their religion</a:t>
            </a:r>
            <a:r>
              <a:rPr lang="en-US" sz="3400" dirty="0"/>
              <a:t>. </a:t>
            </a:r>
          </a:p>
        </p:txBody>
      </p:sp>
    </p:spTree>
    <p:extLst>
      <p:ext uri="{BB962C8B-B14F-4D97-AF65-F5344CB8AC3E}">
        <p14:creationId xmlns:p14="http://schemas.microsoft.com/office/powerpoint/2010/main" val="295249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Next Week</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892098" y="1522793"/>
            <a:ext cx="10448691" cy="5335207"/>
          </a:xfrm>
        </p:spPr>
        <p:txBody>
          <a:bodyPr>
            <a:normAutofit/>
          </a:bodyPr>
          <a:lstStyle/>
          <a:p>
            <a:endParaRPr lang="en-US" sz="3400" dirty="0"/>
          </a:p>
          <a:p>
            <a:endParaRPr lang="en-US" sz="3400" dirty="0"/>
          </a:p>
          <a:p>
            <a:r>
              <a:rPr lang="en-US" sz="3400" dirty="0"/>
              <a:t>Why do really, really smart people ignore real, actual facts, reject our loving Creator, and buy into things like atheistic evolution? </a:t>
            </a:r>
          </a:p>
          <a:p>
            <a:r>
              <a:rPr lang="en-US" sz="3400" dirty="0"/>
              <a:t>We’ll get at the “heart” of the matter. </a:t>
            </a:r>
          </a:p>
        </p:txBody>
      </p:sp>
      <p:pic>
        <p:nvPicPr>
          <p:cNvPr id="5" name="Picture 4" descr="A person with beard and glasses thinking about a sun&#10;&#10;Description automatically generated">
            <a:extLst>
              <a:ext uri="{FF2B5EF4-FFF2-40B4-BE49-F238E27FC236}">
                <a16:creationId xmlns:a16="http://schemas.microsoft.com/office/drawing/2014/main" id="{CDD881C2-E1F6-509F-1624-91DA32088A70}"/>
              </a:ext>
            </a:extLst>
          </p:cNvPr>
          <p:cNvPicPr>
            <a:picLocks noChangeAspect="1"/>
          </p:cNvPicPr>
          <p:nvPr/>
        </p:nvPicPr>
        <p:blipFill>
          <a:blip r:embed="rId3"/>
          <a:stretch>
            <a:fillRect/>
          </a:stretch>
        </p:blipFill>
        <p:spPr>
          <a:xfrm>
            <a:off x="9786938" y="496867"/>
            <a:ext cx="2243814" cy="2243814"/>
          </a:xfrm>
          <a:prstGeom prst="rect">
            <a:avLst/>
          </a:prstGeom>
        </p:spPr>
      </p:pic>
      <p:pic>
        <p:nvPicPr>
          <p:cNvPr id="9" name="Picture 8" descr="A cartoon of a person playing drums&#10;&#10;Description automatically generated">
            <a:extLst>
              <a:ext uri="{FF2B5EF4-FFF2-40B4-BE49-F238E27FC236}">
                <a16:creationId xmlns:a16="http://schemas.microsoft.com/office/drawing/2014/main" id="{B1221E6C-29D5-565D-2E35-9AFB91AA7888}"/>
              </a:ext>
            </a:extLst>
          </p:cNvPr>
          <p:cNvPicPr>
            <a:picLocks noChangeAspect="1"/>
          </p:cNvPicPr>
          <p:nvPr/>
        </p:nvPicPr>
        <p:blipFill>
          <a:blip r:embed="rId4"/>
          <a:stretch>
            <a:fillRect/>
          </a:stretch>
        </p:blipFill>
        <p:spPr>
          <a:xfrm>
            <a:off x="8414883" y="4169327"/>
            <a:ext cx="2243814" cy="2243814"/>
          </a:xfrm>
          <a:prstGeom prst="rect">
            <a:avLst/>
          </a:prstGeom>
        </p:spPr>
      </p:pic>
    </p:spTree>
    <p:extLst>
      <p:ext uri="{BB962C8B-B14F-4D97-AF65-F5344CB8AC3E}">
        <p14:creationId xmlns:p14="http://schemas.microsoft.com/office/powerpoint/2010/main" val="310188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Next Steps</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2327275" y="1843088"/>
            <a:ext cx="7633589" cy="5014912"/>
          </a:xfrm>
        </p:spPr>
        <p:txBody>
          <a:bodyPr>
            <a:normAutofit/>
          </a:bodyPr>
          <a:lstStyle/>
          <a:p>
            <a:pPr marL="514350" indent="-514350">
              <a:buFont typeface="+mj-lt"/>
              <a:buAutoNum type="arabicPeriod"/>
            </a:pPr>
            <a:r>
              <a:rPr lang="en-US" sz="3400" dirty="0"/>
              <a:t>Take a look at the program insert and do some exploring. Share with us next week if you feel so compelled! </a:t>
            </a:r>
          </a:p>
          <a:p>
            <a:pPr marL="514350" indent="-514350">
              <a:buFont typeface="+mj-lt"/>
              <a:buAutoNum type="arabicPeriod"/>
            </a:pPr>
            <a:r>
              <a:rPr lang="en-US" sz="3400" dirty="0"/>
              <a:t>Get ready for a conversation with someone you know about their doubts regarding The God of the Bible. </a:t>
            </a:r>
          </a:p>
          <a:p>
            <a:pPr marL="514350" indent="-514350">
              <a:buFont typeface="+mj-lt"/>
              <a:buAutoNum type="arabicPeriod"/>
            </a:pPr>
            <a:r>
              <a:rPr lang="en-US" sz="3400" dirty="0"/>
              <a:t>Reach out to someone for a conversation about their doubts regarding The God of the Bible.</a:t>
            </a:r>
          </a:p>
        </p:txBody>
      </p:sp>
      <p:pic>
        <p:nvPicPr>
          <p:cNvPr id="6" name="Picture 5" descr="A cartoon of a person running&#10;&#10;Description automatically generated">
            <a:extLst>
              <a:ext uri="{FF2B5EF4-FFF2-40B4-BE49-F238E27FC236}">
                <a16:creationId xmlns:a16="http://schemas.microsoft.com/office/drawing/2014/main" id="{A4535B9E-B6C9-9E5A-C267-A4F40A5E95B5}"/>
              </a:ext>
            </a:extLst>
          </p:cNvPr>
          <p:cNvPicPr>
            <a:picLocks noChangeAspect="1"/>
          </p:cNvPicPr>
          <p:nvPr/>
        </p:nvPicPr>
        <p:blipFill>
          <a:blip r:embed="rId3"/>
          <a:stretch>
            <a:fillRect/>
          </a:stretch>
        </p:blipFill>
        <p:spPr>
          <a:xfrm>
            <a:off x="1" y="1"/>
            <a:ext cx="1843088" cy="1843088"/>
          </a:xfrm>
          <a:prstGeom prst="rect">
            <a:avLst/>
          </a:prstGeom>
        </p:spPr>
      </p:pic>
      <p:pic>
        <p:nvPicPr>
          <p:cNvPr id="8" name="Picture 7" descr="A cartoon of a person running&#10;&#10;Description automatically generated">
            <a:extLst>
              <a:ext uri="{FF2B5EF4-FFF2-40B4-BE49-F238E27FC236}">
                <a16:creationId xmlns:a16="http://schemas.microsoft.com/office/drawing/2014/main" id="{01DA524A-7B1E-E97C-C7F9-1F6ABC568C46}"/>
              </a:ext>
            </a:extLst>
          </p:cNvPr>
          <p:cNvPicPr>
            <a:picLocks noChangeAspect="1"/>
          </p:cNvPicPr>
          <p:nvPr/>
        </p:nvPicPr>
        <p:blipFill>
          <a:blip r:embed="rId3"/>
          <a:stretch>
            <a:fillRect/>
          </a:stretch>
        </p:blipFill>
        <p:spPr>
          <a:xfrm>
            <a:off x="10348912" y="6889"/>
            <a:ext cx="1843088" cy="1843088"/>
          </a:xfrm>
          <a:prstGeom prst="rect">
            <a:avLst/>
          </a:prstGeom>
        </p:spPr>
      </p:pic>
      <p:pic>
        <p:nvPicPr>
          <p:cNvPr id="9" name="Picture 8" descr="A cartoon of a person running&#10;&#10;Description automatically generated">
            <a:extLst>
              <a:ext uri="{FF2B5EF4-FFF2-40B4-BE49-F238E27FC236}">
                <a16:creationId xmlns:a16="http://schemas.microsoft.com/office/drawing/2014/main" id="{BCFA9DBC-01D1-DE97-B9C5-11A208180CE0}"/>
              </a:ext>
            </a:extLst>
          </p:cNvPr>
          <p:cNvPicPr>
            <a:picLocks noChangeAspect="1"/>
          </p:cNvPicPr>
          <p:nvPr/>
        </p:nvPicPr>
        <p:blipFill>
          <a:blip r:embed="rId3"/>
          <a:stretch>
            <a:fillRect/>
          </a:stretch>
        </p:blipFill>
        <p:spPr>
          <a:xfrm>
            <a:off x="10348912" y="5008023"/>
            <a:ext cx="1843088" cy="1843088"/>
          </a:xfrm>
          <a:prstGeom prst="rect">
            <a:avLst/>
          </a:prstGeom>
        </p:spPr>
      </p:pic>
      <p:pic>
        <p:nvPicPr>
          <p:cNvPr id="10" name="Picture 9" descr="A cartoon of a person running&#10;&#10;Description automatically generated">
            <a:extLst>
              <a:ext uri="{FF2B5EF4-FFF2-40B4-BE49-F238E27FC236}">
                <a16:creationId xmlns:a16="http://schemas.microsoft.com/office/drawing/2014/main" id="{CF61FCD0-F4C2-E7EA-C97C-75986D3796EB}"/>
              </a:ext>
            </a:extLst>
          </p:cNvPr>
          <p:cNvPicPr>
            <a:picLocks noChangeAspect="1"/>
          </p:cNvPicPr>
          <p:nvPr/>
        </p:nvPicPr>
        <p:blipFill>
          <a:blip r:embed="rId3"/>
          <a:stretch>
            <a:fillRect/>
          </a:stretch>
        </p:blipFill>
        <p:spPr>
          <a:xfrm>
            <a:off x="-12700" y="5014912"/>
            <a:ext cx="1843088" cy="1843088"/>
          </a:xfrm>
          <a:prstGeom prst="rect">
            <a:avLst/>
          </a:prstGeom>
        </p:spPr>
      </p:pic>
    </p:spTree>
    <p:extLst>
      <p:ext uri="{BB962C8B-B14F-4D97-AF65-F5344CB8AC3E}">
        <p14:creationId xmlns:p14="http://schemas.microsoft.com/office/powerpoint/2010/main" val="34495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157287" y="1671639"/>
            <a:ext cx="9915525" cy="4970900"/>
          </a:xfrm>
        </p:spPr>
        <p:txBody>
          <a:bodyPr>
            <a:normAutofit/>
          </a:bodyPr>
          <a:lstStyle/>
          <a:p>
            <a:r>
              <a:rPr lang="en-US" sz="4000" dirty="0"/>
              <a:t>Biblical Errancy - the Bible disagrees with itself (or makes questionable claims)</a:t>
            </a:r>
          </a:p>
          <a:p>
            <a:r>
              <a:rPr lang="en-US" sz="4000" dirty="0"/>
              <a:t>Bible vs. Science - the Bible disagrees with observable facts</a:t>
            </a:r>
          </a:p>
          <a:p>
            <a:r>
              <a:rPr lang="en-US" sz="4000" dirty="0"/>
              <a:t>Morality - God contradicts His own moral code</a:t>
            </a:r>
          </a:p>
          <a:p>
            <a:r>
              <a:rPr lang="en-US" sz="4000" dirty="0"/>
              <a:t>Christians’ Behavior - Like, </a:t>
            </a:r>
            <a:r>
              <a:rPr lang="en-US" sz="4000" dirty="0" err="1"/>
              <a:t>eww</a:t>
            </a:r>
            <a:r>
              <a:rPr lang="en-US" sz="4000" dirty="0"/>
              <a:t>…</a:t>
            </a:r>
          </a:p>
        </p:txBody>
      </p:sp>
      <p:sp>
        <p:nvSpPr>
          <p:cNvPr id="4" name="Title 1">
            <a:extLst>
              <a:ext uri="{FF2B5EF4-FFF2-40B4-BE49-F238E27FC236}">
                <a16:creationId xmlns:a16="http://schemas.microsoft.com/office/drawing/2014/main" id="{9193B6BD-3277-25E6-03DB-EC707FE60697}"/>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A Few Kinds of Arguments against the God of the Bible</a:t>
            </a:r>
          </a:p>
        </p:txBody>
      </p:sp>
    </p:spTree>
    <p:extLst>
      <p:ext uri="{BB962C8B-B14F-4D97-AF65-F5344CB8AC3E}">
        <p14:creationId xmlns:p14="http://schemas.microsoft.com/office/powerpoint/2010/main" val="26448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414463" y="1771650"/>
            <a:ext cx="9229725" cy="4870888"/>
          </a:xfrm>
        </p:spPr>
        <p:txBody>
          <a:bodyPr>
            <a:normAutofit/>
          </a:bodyPr>
          <a:lstStyle/>
          <a:p>
            <a:r>
              <a:rPr lang="en-US" sz="4000" dirty="0"/>
              <a:t>The Bible claims to be the inspired words of a flawless being. </a:t>
            </a:r>
          </a:p>
          <a:p>
            <a:r>
              <a:rPr lang="en-US" sz="4000" dirty="0"/>
              <a:t>If the Bible can’t even agree with its own assertions, it’s a failed enterprise. </a:t>
            </a:r>
          </a:p>
          <a:p>
            <a:r>
              <a:rPr lang="en-US" sz="4000" dirty="0"/>
              <a:t>Two examples of commonly-used errancy arguments coming right up!</a:t>
            </a:r>
          </a:p>
          <a:p>
            <a:endParaRPr lang="en-US" sz="2400" dirty="0"/>
          </a:p>
        </p:txBody>
      </p:sp>
      <p:sp>
        <p:nvSpPr>
          <p:cNvPr id="6" name="Title 1">
            <a:extLst>
              <a:ext uri="{FF2B5EF4-FFF2-40B4-BE49-F238E27FC236}">
                <a16:creationId xmlns:a16="http://schemas.microsoft.com/office/drawing/2014/main" id="{46A0636A-A0C5-7FFC-0006-ECB89E7672AA}"/>
              </a:ext>
            </a:extLst>
          </p:cNvPr>
          <p:cNvSpPr>
            <a:spLocks noGrp="1"/>
          </p:cNvSpPr>
          <p:nvPr>
            <p:ph type="title"/>
          </p:nvPr>
        </p:nvSpPr>
        <p:spPr>
          <a:xfrm>
            <a:off x="2231136" y="334073"/>
            <a:ext cx="7729728" cy="1188720"/>
          </a:xfrm>
        </p:spPr>
        <p:txBody>
          <a:bodyPr/>
          <a:lstStyle/>
          <a:p>
            <a:r>
              <a:rPr lang="en-US" dirty="0"/>
              <a:t>Biblical Errancy</a:t>
            </a:r>
          </a:p>
        </p:txBody>
      </p:sp>
    </p:spTree>
    <p:extLst>
      <p:ext uri="{BB962C8B-B14F-4D97-AF65-F5344CB8AC3E}">
        <p14:creationId xmlns:p14="http://schemas.microsoft.com/office/powerpoint/2010/main" val="209592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2231136" y="2014538"/>
            <a:ext cx="7729728" cy="4628000"/>
          </a:xfrm>
        </p:spPr>
        <p:txBody>
          <a:bodyPr>
            <a:normAutofit/>
          </a:bodyPr>
          <a:lstStyle/>
          <a:p>
            <a:r>
              <a:rPr lang="en-US" sz="3600" dirty="0"/>
              <a:t>Jesus restores a demon-possessed man</a:t>
            </a:r>
          </a:p>
          <a:p>
            <a:r>
              <a:rPr lang="en-US" sz="3600" dirty="0"/>
              <a:t>Matthew 18:28-34; Mark 5:1-20; Luke 8:26-39</a:t>
            </a:r>
          </a:p>
          <a:p>
            <a:r>
              <a:rPr lang="en-US" sz="3600" dirty="0"/>
              <a:t>Two potential issues: </a:t>
            </a:r>
          </a:p>
          <a:p>
            <a:pPr lvl="1"/>
            <a:r>
              <a:rPr lang="en-US" sz="3400" dirty="0"/>
              <a:t>How many demon-possessed men?</a:t>
            </a:r>
          </a:p>
          <a:p>
            <a:pPr lvl="1"/>
            <a:r>
              <a:rPr lang="en-US" sz="3400" dirty="0"/>
              <a:t>Where’d it happen? </a:t>
            </a:r>
          </a:p>
        </p:txBody>
      </p:sp>
      <p:sp>
        <p:nvSpPr>
          <p:cNvPr id="6" name="Title 1">
            <a:extLst>
              <a:ext uri="{FF2B5EF4-FFF2-40B4-BE49-F238E27FC236}">
                <a16:creationId xmlns:a16="http://schemas.microsoft.com/office/drawing/2014/main" id="{E6D9052A-629E-7BD7-550B-68190E408756}"/>
              </a:ext>
            </a:extLst>
          </p:cNvPr>
          <p:cNvSpPr>
            <a:spLocks noGrp="1"/>
          </p:cNvSpPr>
          <p:nvPr>
            <p:ph type="title"/>
          </p:nvPr>
        </p:nvSpPr>
        <p:spPr>
          <a:xfrm>
            <a:off x="2231136" y="334073"/>
            <a:ext cx="7729728" cy="1188720"/>
          </a:xfrm>
        </p:spPr>
        <p:txBody>
          <a:bodyPr/>
          <a:lstStyle/>
          <a:p>
            <a:r>
              <a:rPr lang="en-US" dirty="0"/>
              <a:t>Biblical Errancy</a:t>
            </a:r>
          </a:p>
        </p:txBody>
      </p:sp>
      <p:pic>
        <p:nvPicPr>
          <p:cNvPr id="4" name="Picture 3" descr="A person with beard and glasses thinking about a sun&#10;&#10;Description automatically generated">
            <a:extLst>
              <a:ext uri="{FF2B5EF4-FFF2-40B4-BE49-F238E27FC236}">
                <a16:creationId xmlns:a16="http://schemas.microsoft.com/office/drawing/2014/main" id="{45497677-1337-CEE1-939A-4A8E3DF82855}"/>
              </a:ext>
            </a:extLst>
          </p:cNvPr>
          <p:cNvPicPr>
            <a:picLocks noChangeAspect="1"/>
          </p:cNvPicPr>
          <p:nvPr/>
        </p:nvPicPr>
        <p:blipFill>
          <a:blip r:embed="rId3"/>
          <a:stretch>
            <a:fillRect/>
          </a:stretch>
        </p:blipFill>
        <p:spPr>
          <a:xfrm>
            <a:off x="9199756" y="3865756"/>
            <a:ext cx="2992244" cy="2992244"/>
          </a:xfrm>
          <a:prstGeom prst="rect">
            <a:avLst/>
          </a:prstGeom>
        </p:spPr>
      </p:pic>
    </p:spTree>
    <p:extLst>
      <p:ext uri="{BB962C8B-B14F-4D97-AF65-F5344CB8AC3E}">
        <p14:creationId xmlns:p14="http://schemas.microsoft.com/office/powerpoint/2010/main" val="10172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2231136" y="2014538"/>
            <a:ext cx="7729728" cy="4628000"/>
          </a:xfrm>
        </p:spPr>
        <p:txBody>
          <a:bodyPr>
            <a:normAutofit/>
          </a:bodyPr>
          <a:lstStyle/>
          <a:p>
            <a:r>
              <a:rPr lang="en-US" sz="4000" dirty="0"/>
              <a:t>How many demon-possessed men?</a:t>
            </a:r>
          </a:p>
          <a:p>
            <a:pPr lvl="1"/>
            <a:r>
              <a:rPr lang="en-US" sz="3600" dirty="0"/>
              <a:t>Matthew = 2 demon-possessed men cured</a:t>
            </a:r>
          </a:p>
          <a:p>
            <a:pPr lvl="1"/>
            <a:r>
              <a:rPr lang="en-US" sz="3600" dirty="0"/>
              <a:t>Mark and Luke = 1 demon-possessed man cured</a:t>
            </a:r>
            <a:endParaRPr lang="en-US" sz="2400" dirty="0"/>
          </a:p>
        </p:txBody>
      </p:sp>
      <p:sp>
        <p:nvSpPr>
          <p:cNvPr id="6" name="Title 1">
            <a:extLst>
              <a:ext uri="{FF2B5EF4-FFF2-40B4-BE49-F238E27FC236}">
                <a16:creationId xmlns:a16="http://schemas.microsoft.com/office/drawing/2014/main" id="{E6D9052A-629E-7BD7-550B-68190E408756}"/>
              </a:ext>
            </a:extLst>
          </p:cNvPr>
          <p:cNvSpPr>
            <a:spLocks noGrp="1"/>
          </p:cNvSpPr>
          <p:nvPr>
            <p:ph type="title"/>
          </p:nvPr>
        </p:nvSpPr>
        <p:spPr>
          <a:xfrm>
            <a:off x="2231136" y="334073"/>
            <a:ext cx="7729728" cy="1188720"/>
          </a:xfrm>
        </p:spPr>
        <p:txBody>
          <a:bodyPr/>
          <a:lstStyle/>
          <a:p>
            <a:r>
              <a:rPr lang="en-US" dirty="0"/>
              <a:t>Biblical Errancy</a:t>
            </a:r>
          </a:p>
        </p:txBody>
      </p:sp>
      <p:pic>
        <p:nvPicPr>
          <p:cNvPr id="8" name="Picture 7" descr="A cartoon of a person riding a unicorn&#10;&#10;Description automatically generated">
            <a:extLst>
              <a:ext uri="{FF2B5EF4-FFF2-40B4-BE49-F238E27FC236}">
                <a16:creationId xmlns:a16="http://schemas.microsoft.com/office/drawing/2014/main" id="{1F54028A-4871-CE5C-6977-52F816ECDEA8}"/>
              </a:ext>
            </a:extLst>
          </p:cNvPr>
          <p:cNvPicPr>
            <a:picLocks noChangeAspect="1"/>
          </p:cNvPicPr>
          <p:nvPr/>
        </p:nvPicPr>
        <p:blipFill>
          <a:blip r:embed="rId3"/>
          <a:stretch>
            <a:fillRect/>
          </a:stretch>
        </p:blipFill>
        <p:spPr>
          <a:xfrm>
            <a:off x="9818876" y="4530724"/>
            <a:ext cx="2327275" cy="2327275"/>
          </a:xfrm>
          <a:prstGeom prst="rect">
            <a:avLst/>
          </a:prstGeom>
        </p:spPr>
      </p:pic>
      <p:pic>
        <p:nvPicPr>
          <p:cNvPr id="10" name="Picture 9" descr="A cartoon of a person running&#10;&#10;Description automatically generated">
            <a:extLst>
              <a:ext uri="{FF2B5EF4-FFF2-40B4-BE49-F238E27FC236}">
                <a16:creationId xmlns:a16="http://schemas.microsoft.com/office/drawing/2014/main" id="{CC71E034-7946-BB75-1BE3-0B7D062AF5F8}"/>
              </a:ext>
            </a:extLst>
          </p:cNvPr>
          <p:cNvPicPr>
            <a:picLocks noChangeAspect="1"/>
          </p:cNvPicPr>
          <p:nvPr/>
        </p:nvPicPr>
        <p:blipFill>
          <a:blip r:embed="rId4"/>
          <a:stretch>
            <a:fillRect/>
          </a:stretch>
        </p:blipFill>
        <p:spPr>
          <a:xfrm>
            <a:off x="0" y="4530725"/>
            <a:ext cx="2327275" cy="2327275"/>
          </a:xfrm>
          <a:prstGeom prst="rect">
            <a:avLst/>
          </a:prstGeom>
        </p:spPr>
      </p:pic>
    </p:spTree>
    <p:extLst>
      <p:ext uri="{BB962C8B-B14F-4D97-AF65-F5344CB8AC3E}">
        <p14:creationId xmlns:p14="http://schemas.microsoft.com/office/powerpoint/2010/main" val="1095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414463" y="2133600"/>
            <a:ext cx="9858375" cy="4508938"/>
          </a:xfrm>
        </p:spPr>
        <p:txBody>
          <a:bodyPr>
            <a:normAutofit/>
          </a:bodyPr>
          <a:lstStyle/>
          <a:p>
            <a:r>
              <a:rPr lang="en-US" sz="4400" dirty="0"/>
              <a:t>Where’d it happen? </a:t>
            </a:r>
          </a:p>
          <a:p>
            <a:pPr lvl="1"/>
            <a:r>
              <a:rPr lang="en-US" sz="4000" dirty="0"/>
              <a:t>Matthew = Region of the Gadarenes</a:t>
            </a:r>
          </a:p>
          <a:p>
            <a:pPr lvl="1"/>
            <a:r>
              <a:rPr lang="en-US" sz="4000" dirty="0"/>
              <a:t>Mark and Luke = Region of the </a:t>
            </a:r>
            <a:r>
              <a:rPr lang="en-US" sz="4000" dirty="0" err="1"/>
              <a:t>Gerasenes</a:t>
            </a:r>
            <a:endParaRPr lang="en-US" sz="4000" dirty="0"/>
          </a:p>
          <a:p>
            <a:endParaRPr lang="en-US" sz="2400" dirty="0"/>
          </a:p>
        </p:txBody>
      </p:sp>
      <p:sp>
        <p:nvSpPr>
          <p:cNvPr id="6" name="Title 1">
            <a:extLst>
              <a:ext uri="{FF2B5EF4-FFF2-40B4-BE49-F238E27FC236}">
                <a16:creationId xmlns:a16="http://schemas.microsoft.com/office/drawing/2014/main" id="{312B9779-D7CC-5B1B-9A88-3F40FFDFBF9C}"/>
              </a:ext>
            </a:extLst>
          </p:cNvPr>
          <p:cNvSpPr>
            <a:spLocks noGrp="1"/>
          </p:cNvSpPr>
          <p:nvPr>
            <p:ph type="title"/>
          </p:nvPr>
        </p:nvSpPr>
        <p:spPr>
          <a:xfrm>
            <a:off x="2231136" y="334073"/>
            <a:ext cx="7729728" cy="1188720"/>
          </a:xfrm>
        </p:spPr>
        <p:txBody>
          <a:bodyPr/>
          <a:lstStyle/>
          <a:p>
            <a:r>
              <a:rPr lang="en-US" dirty="0"/>
              <a:t>Biblical Errancy</a:t>
            </a:r>
          </a:p>
        </p:txBody>
      </p:sp>
      <p:pic>
        <p:nvPicPr>
          <p:cNvPr id="4" name="Picture 3" descr="A cartoon of a person with his hands on his mouth&#10;&#10;Description automatically generated">
            <a:extLst>
              <a:ext uri="{FF2B5EF4-FFF2-40B4-BE49-F238E27FC236}">
                <a16:creationId xmlns:a16="http://schemas.microsoft.com/office/drawing/2014/main" id="{E94F3C82-1C51-8C34-8E79-1FAC2CD1D180}"/>
              </a:ext>
            </a:extLst>
          </p:cNvPr>
          <p:cNvPicPr>
            <a:picLocks noChangeAspect="1"/>
          </p:cNvPicPr>
          <p:nvPr/>
        </p:nvPicPr>
        <p:blipFill>
          <a:blip r:embed="rId3"/>
          <a:stretch>
            <a:fillRect/>
          </a:stretch>
        </p:blipFill>
        <p:spPr>
          <a:xfrm>
            <a:off x="4832350" y="4330700"/>
            <a:ext cx="2527300" cy="2527300"/>
          </a:xfrm>
          <a:prstGeom prst="rect">
            <a:avLst/>
          </a:prstGeom>
        </p:spPr>
      </p:pic>
    </p:spTree>
    <p:extLst>
      <p:ext uri="{BB962C8B-B14F-4D97-AF65-F5344CB8AC3E}">
        <p14:creationId xmlns:p14="http://schemas.microsoft.com/office/powerpoint/2010/main" val="23343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0" y="1920396"/>
            <a:ext cx="8894868" cy="4603531"/>
          </a:xfrm>
        </p:spPr>
        <p:txBody>
          <a:bodyPr>
            <a:normAutofit/>
          </a:bodyPr>
          <a:lstStyle/>
          <a:p>
            <a:r>
              <a:rPr lang="en-US" sz="4000" dirty="0"/>
              <a:t>Where’d it happen? </a:t>
            </a:r>
          </a:p>
          <a:p>
            <a:pPr lvl="1"/>
            <a:r>
              <a:rPr lang="en-US" sz="3600" dirty="0"/>
              <a:t>Matthew = Region of the Gadarenes</a:t>
            </a:r>
          </a:p>
          <a:p>
            <a:pPr lvl="1"/>
            <a:r>
              <a:rPr lang="en-US" sz="3600" dirty="0"/>
              <a:t>Mark and Luke = Region of the </a:t>
            </a:r>
            <a:r>
              <a:rPr lang="en-US" sz="3600" dirty="0" err="1"/>
              <a:t>Gerasenes</a:t>
            </a:r>
            <a:endParaRPr lang="en-US" sz="3600" dirty="0"/>
          </a:p>
          <a:p>
            <a:endParaRPr lang="en-US" sz="2400" dirty="0"/>
          </a:p>
        </p:txBody>
      </p:sp>
      <p:pic>
        <p:nvPicPr>
          <p:cNvPr id="5" name="Graphic 4">
            <a:extLst>
              <a:ext uri="{FF2B5EF4-FFF2-40B4-BE49-F238E27FC236}">
                <a16:creationId xmlns:a16="http://schemas.microsoft.com/office/drawing/2014/main" id="{D2BE34AB-D5A0-1634-8A04-22A2C461B5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6775" y="1538157"/>
            <a:ext cx="3914777" cy="5650486"/>
          </a:xfrm>
          <a:prstGeom prst="rect">
            <a:avLst/>
          </a:prstGeom>
        </p:spPr>
      </p:pic>
      <p:sp>
        <p:nvSpPr>
          <p:cNvPr id="8" name="Title 1">
            <a:extLst>
              <a:ext uri="{FF2B5EF4-FFF2-40B4-BE49-F238E27FC236}">
                <a16:creationId xmlns:a16="http://schemas.microsoft.com/office/drawing/2014/main" id="{4693FA5D-FB62-B6AF-F5C2-0E58FCCD8225}"/>
              </a:ext>
            </a:extLst>
          </p:cNvPr>
          <p:cNvSpPr>
            <a:spLocks noGrp="1"/>
          </p:cNvSpPr>
          <p:nvPr>
            <p:ph type="title"/>
          </p:nvPr>
        </p:nvSpPr>
        <p:spPr>
          <a:xfrm>
            <a:off x="2231136" y="334073"/>
            <a:ext cx="7729728" cy="1188720"/>
          </a:xfrm>
        </p:spPr>
        <p:txBody>
          <a:bodyPr/>
          <a:lstStyle/>
          <a:p>
            <a:r>
              <a:rPr lang="en-US" dirty="0"/>
              <a:t>Biblical Errancy</a:t>
            </a:r>
          </a:p>
        </p:txBody>
      </p:sp>
      <p:pic>
        <p:nvPicPr>
          <p:cNvPr id="2" name="Picture 1" descr="A cartoon of a person with his hands on his mouth&#10;&#10;Description automatically generated">
            <a:extLst>
              <a:ext uri="{FF2B5EF4-FFF2-40B4-BE49-F238E27FC236}">
                <a16:creationId xmlns:a16="http://schemas.microsoft.com/office/drawing/2014/main" id="{D727E99D-F1B3-3EAD-A99E-F6821ADB7F87}"/>
              </a:ext>
            </a:extLst>
          </p:cNvPr>
          <p:cNvPicPr>
            <a:picLocks noChangeAspect="1"/>
          </p:cNvPicPr>
          <p:nvPr/>
        </p:nvPicPr>
        <p:blipFill>
          <a:blip r:embed="rId4"/>
          <a:stretch>
            <a:fillRect/>
          </a:stretch>
        </p:blipFill>
        <p:spPr>
          <a:xfrm>
            <a:off x="4832350" y="4330700"/>
            <a:ext cx="2527300" cy="2527300"/>
          </a:xfrm>
          <a:prstGeom prst="rect">
            <a:avLst/>
          </a:prstGeom>
        </p:spPr>
      </p:pic>
    </p:spTree>
    <p:extLst>
      <p:ext uri="{BB962C8B-B14F-4D97-AF65-F5344CB8AC3E}">
        <p14:creationId xmlns:p14="http://schemas.microsoft.com/office/powerpoint/2010/main" val="272263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7412FC8-AC27-2C24-E07F-BDA4642FBD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538966"/>
            <a:ext cx="12987338" cy="18745580"/>
          </a:xfrm>
          <a:prstGeom prst="rect">
            <a:avLst/>
          </a:prstGeom>
        </p:spPr>
      </p:pic>
      <p:pic>
        <p:nvPicPr>
          <p:cNvPr id="4" name="Picture 3" descr="A cartoon of a person pointing at a light bulb above his head&#10;&#10;Description automatically generated">
            <a:extLst>
              <a:ext uri="{FF2B5EF4-FFF2-40B4-BE49-F238E27FC236}">
                <a16:creationId xmlns:a16="http://schemas.microsoft.com/office/drawing/2014/main" id="{4897942A-118C-B35C-5C1F-25F3FB2C43DB}"/>
              </a:ext>
            </a:extLst>
          </p:cNvPr>
          <p:cNvPicPr>
            <a:picLocks noChangeAspect="1"/>
          </p:cNvPicPr>
          <p:nvPr/>
        </p:nvPicPr>
        <p:blipFill>
          <a:blip r:embed="rId4"/>
          <a:stretch>
            <a:fillRect/>
          </a:stretch>
        </p:blipFill>
        <p:spPr>
          <a:xfrm>
            <a:off x="-628650" y="2165350"/>
            <a:ext cx="2527300" cy="2527300"/>
          </a:xfrm>
          <a:prstGeom prst="rect">
            <a:avLst/>
          </a:prstGeom>
        </p:spPr>
      </p:pic>
    </p:spTree>
    <p:extLst>
      <p:ext uri="{BB962C8B-B14F-4D97-AF65-F5344CB8AC3E}">
        <p14:creationId xmlns:p14="http://schemas.microsoft.com/office/powerpoint/2010/main" val="31530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5702</TotalTime>
  <Words>2418</Words>
  <Application>Microsoft Macintosh PowerPoint</Application>
  <PresentationFormat>Widescreen</PresentationFormat>
  <Paragraphs>212</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Gill Sans MT</vt:lpstr>
      <vt:lpstr>Sanomat</vt:lpstr>
      <vt:lpstr>system-ui</vt:lpstr>
      <vt:lpstr>Parcel</vt:lpstr>
      <vt:lpstr>Unbelievable?</vt:lpstr>
      <vt:lpstr>PowerPoint Presentation</vt:lpstr>
      <vt:lpstr>PowerPoint Presentation</vt:lpstr>
      <vt:lpstr>Biblical Errancy</vt:lpstr>
      <vt:lpstr>Biblical Errancy</vt:lpstr>
      <vt:lpstr>Biblical Errancy</vt:lpstr>
      <vt:lpstr>Biblical Errancy</vt:lpstr>
      <vt:lpstr>Biblical Errancy</vt:lpstr>
      <vt:lpstr>PowerPoint Presentation</vt:lpstr>
      <vt:lpstr>Biblical Errancy</vt:lpstr>
      <vt:lpstr>Bible vs. Science</vt:lpstr>
      <vt:lpstr>Bible vs. Science</vt:lpstr>
      <vt:lpstr>Bible vs. Science</vt:lpstr>
      <vt:lpstr>PowerPoint Presentation</vt:lpstr>
      <vt:lpstr>PowerPoint Presentation</vt:lpstr>
      <vt:lpstr>PowerPoint Presentation</vt:lpstr>
      <vt:lpstr>Bible vs. Science</vt:lpstr>
      <vt:lpstr>Morality (or lack thereof?)</vt:lpstr>
      <vt:lpstr>Morality (or lack thereof?)</vt:lpstr>
      <vt:lpstr>Morality (or lack thereof?)</vt:lpstr>
      <vt:lpstr>Morality (or lack thereof?)</vt:lpstr>
      <vt:lpstr>Morality (or lack thereof?)</vt:lpstr>
      <vt:lpstr>Morality (or lack thereof?)</vt:lpstr>
      <vt:lpstr>Morality (or lack thereof?)</vt:lpstr>
      <vt:lpstr>God of the Gaps</vt:lpstr>
      <vt:lpstr>Next Week</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Unbelievable?</dc:title>
  <dc:creator>Richard Hadley</dc:creator>
  <cp:lastModifiedBy>Richard Hadley</cp:lastModifiedBy>
  <cp:revision>476</cp:revision>
  <dcterms:created xsi:type="dcterms:W3CDTF">2025-07-14T18:42:36Z</dcterms:created>
  <dcterms:modified xsi:type="dcterms:W3CDTF">2025-07-19T16:12:06Z</dcterms:modified>
</cp:coreProperties>
</file>