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9"/>
  </p:notesMasterIdLst>
  <p:sldIdLst>
    <p:sldId id="256" r:id="rId2"/>
    <p:sldId id="286" r:id="rId3"/>
    <p:sldId id="258" r:id="rId4"/>
    <p:sldId id="287" r:id="rId5"/>
    <p:sldId id="288" r:id="rId6"/>
    <p:sldId id="301" r:id="rId7"/>
    <p:sldId id="289" r:id="rId8"/>
    <p:sldId id="290" r:id="rId9"/>
    <p:sldId id="295" r:id="rId10"/>
    <p:sldId id="296" r:id="rId11"/>
    <p:sldId id="293" r:id="rId12"/>
    <p:sldId id="292" r:id="rId13"/>
    <p:sldId id="298" r:id="rId14"/>
    <p:sldId id="297" r:id="rId15"/>
    <p:sldId id="300" r:id="rId16"/>
    <p:sldId id="294" r:id="rId17"/>
    <p:sldId id="28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6694"/>
  </p:normalViewPr>
  <p:slideViewPr>
    <p:cSldViewPr snapToGrid="0">
      <p:cViewPr varScale="1">
        <p:scale>
          <a:sx n="90" d="100"/>
          <a:sy n="90" d="100"/>
        </p:scale>
        <p:origin x="232"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BF7A5-D7A9-E747-8962-3649ABD74F52}" type="datetimeFigureOut">
              <a:rPr lang="en-US" smtClean="0"/>
              <a:t>7/25/25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55405-D9A0-CF4D-AC88-EDF5D84C4AFD}" type="slidenum">
              <a:rPr lang="en-US" smtClean="0"/>
              <a:t>‹#›</a:t>
            </a:fld>
            <a:endParaRPr lang="en-US"/>
          </a:p>
        </p:txBody>
      </p:sp>
    </p:spTree>
    <p:extLst>
      <p:ext uri="{BB962C8B-B14F-4D97-AF65-F5344CB8AC3E}">
        <p14:creationId xmlns:p14="http://schemas.microsoft.com/office/powerpoint/2010/main" val="7951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Disbelief = unbelief with an active role in the denial implied. NOT the same thing. </a:t>
            </a:r>
          </a:p>
          <a:p>
            <a:endParaRPr lang="en-US" dirty="0"/>
          </a:p>
          <a:p>
            <a:r>
              <a:rPr lang="en-US" dirty="0"/>
              <a:t>Section headers will be underlined as we work through the PPT. </a:t>
            </a:r>
          </a:p>
        </p:txBody>
      </p:sp>
      <p:sp>
        <p:nvSpPr>
          <p:cNvPr id="4" name="Slide Number Placeholder 3"/>
          <p:cNvSpPr>
            <a:spLocks noGrp="1"/>
          </p:cNvSpPr>
          <p:nvPr>
            <p:ph type="sldNum" sz="quarter" idx="5"/>
          </p:nvPr>
        </p:nvSpPr>
        <p:spPr/>
        <p:txBody>
          <a:bodyPr/>
          <a:lstStyle/>
          <a:p>
            <a:fld id="{87F55405-D9A0-CF4D-AC88-EDF5D84C4AFD}" type="slidenum">
              <a:rPr lang="en-US" smtClean="0"/>
              <a:t>1</a:t>
            </a:fld>
            <a:endParaRPr lang="en-US"/>
          </a:p>
        </p:txBody>
      </p:sp>
    </p:spTree>
    <p:extLst>
      <p:ext uri="{BB962C8B-B14F-4D97-AF65-F5344CB8AC3E}">
        <p14:creationId xmlns:p14="http://schemas.microsoft.com/office/powerpoint/2010/main" val="1539892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Who’s God in Old Blue Eyes’ masterpiece? </a:t>
            </a:r>
          </a:p>
          <a:p>
            <a:r>
              <a:rPr lang="en-US" dirty="0"/>
              <a:t>“Anthem of the Fallen Man”</a:t>
            </a:r>
          </a:p>
          <a:p>
            <a:endParaRPr lang="en-US" dirty="0"/>
          </a:p>
          <a:p>
            <a:endParaRPr lang="en-US" dirty="0"/>
          </a:p>
        </p:txBody>
      </p:sp>
      <p:sp>
        <p:nvSpPr>
          <p:cNvPr id="4" name="Slide Number Placeholder 3"/>
          <p:cNvSpPr>
            <a:spLocks noGrp="1"/>
          </p:cNvSpPr>
          <p:nvPr>
            <p:ph type="sldNum" sz="quarter" idx="5"/>
          </p:nvPr>
        </p:nvSpPr>
        <p:spPr/>
        <p:txBody>
          <a:bodyPr/>
          <a:lstStyle/>
          <a:p>
            <a:fld id="{49E7459D-942D-4C4C-BA58-C603640A96CC}" type="slidenum">
              <a:rPr lang="en-US" smtClean="0"/>
              <a:t>10</a:t>
            </a:fld>
            <a:endParaRPr lang="en-US"/>
          </a:p>
        </p:txBody>
      </p:sp>
    </p:spTree>
    <p:extLst>
      <p:ext uri="{BB962C8B-B14F-4D97-AF65-F5344CB8AC3E}">
        <p14:creationId xmlns:p14="http://schemas.microsoft.com/office/powerpoint/2010/main" val="559627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brainy approach and make it </a:t>
            </a:r>
            <a:r>
              <a:rPr lang="en-US" dirty="0" err="1"/>
              <a:t>UNbelief</a:t>
            </a:r>
            <a:r>
              <a:rPr lang="en-US" dirty="0"/>
              <a:t>, not </a:t>
            </a:r>
            <a:r>
              <a:rPr lang="en-US" dirty="0" err="1"/>
              <a:t>DISbelief</a:t>
            </a:r>
            <a:r>
              <a:rPr lang="en-US" dirty="0"/>
              <a:t>!</a:t>
            </a:r>
          </a:p>
          <a:p>
            <a:r>
              <a:rPr lang="en-US" dirty="0" err="1"/>
              <a:t>Kuehle’s</a:t>
            </a:r>
            <a:r>
              <a:rPr lang="en-US" dirty="0"/>
              <a:t> story (a Dawkins fanboy; had explanations for everything, but based on atheistic assumptions; mention probability scale for helping others; his self-determined purpose was to rise above our evolutionary shortcomings; fired for partying with students and last seen at a strip club)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Video of Atkins (on left) losing to Lennox (on right); Lennox, during closing argument, just said God accepts us right at the start and there’s no earning salvation;  (1:35:30-1:36:07) Hard hearts,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Prove it and I’ll believe it! HA!!! Add in about Frank </a:t>
            </a:r>
            <a:r>
              <a:rPr lang="en-US" dirty="0" err="1"/>
              <a:t>Turek</a:t>
            </a:r>
            <a:r>
              <a:rPr lang="en-US" dirty="0"/>
              <a:t> asking debaters if they could know for 100% certainty that God is who He claims to be, would they submit to His authority? </a:t>
            </a:r>
          </a:p>
          <a:p>
            <a:r>
              <a:rPr lang="en-US" dirty="0"/>
              <a:t>Define Atheist? Great quote! </a:t>
            </a:r>
          </a:p>
          <a:p>
            <a:r>
              <a:rPr lang="en-US" dirty="0"/>
              <a:t>Scientists don’t exactly have to first put their right hand on a textbook and swear to maintain objectivity and follow the evidence wherever it leads, but that’s really the expectation. When you go into your career as a scientist declaring there is no God, that’s not good science. It’s bad religion. Mention how our God invites us to test Him? Islam and Atheism are two big examples of religions that command you to accept and not question. (</a:t>
            </a:r>
            <a:r>
              <a:rPr lang="en-US" b="0" i="0" dirty="0">
                <a:solidFill>
                  <a:srgbClr val="000000"/>
                </a:solidFill>
                <a:effectLst/>
                <a:latin typeface="Times" pitchFamily="2" charset="0"/>
              </a:rPr>
              <a:t>Surah 5:101-102)</a:t>
            </a:r>
            <a:endParaRPr lang="en-US" dirty="0"/>
          </a:p>
        </p:txBody>
      </p:sp>
      <p:sp>
        <p:nvSpPr>
          <p:cNvPr id="4" name="Slide Number Placeholder 3"/>
          <p:cNvSpPr>
            <a:spLocks noGrp="1"/>
          </p:cNvSpPr>
          <p:nvPr>
            <p:ph type="sldNum" sz="quarter" idx="5"/>
          </p:nvPr>
        </p:nvSpPr>
        <p:spPr/>
        <p:txBody>
          <a:bodyPr/>
          <a:lstStyle/>
          <a:p>
            <a:fld id="{49E7459D-942D-4C4C-BA58-C603640A96CC}" type="slidenum">
              <a:rPr lang="en-US" smtClean="0"/>
              <a:t>11</a:t>
            </a:fld>
            <a:endParaRPr lang="en-US"/>
          </a:p>
        </p:txBody>
      </p:sp>
    </p:spTree>
    <p:extLst>
      <p:ext uri="{BB962C8B-B14F-4D97-AF65-F5344CB8AC3E}">
        <p14:creationId xmlns:p14="http://schemas.microsoft.com/office/powerpoint/2010/main" val="2201156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Offense or perceived offense can turn to anger after loss, feelings of abandonment, etc. </a:t>
            </a:r>
          </a:p>
          <a:p>
            <a:r>
              <a:rPr lang="en-US" dirty="0"/>
              <a:t>Offense comes when our pride is assaulted. ”Relax! You’re worse than you think!”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B/c we know it’s contrived. God is real, and His authority is real, too. </a:t>
            </a:r>
          </a:p>
          <a:p>
            <a:endParaRPr lang="en-US" dirty="0"/>
          </a:p>
        </p:txBody>
      </p:sp>
      <p:sp>
        <p:nvSpPr>
          <p:cNvPr id="4" name="Slide Number Placeholder 3"/>
          <p:cNvSpPr>
            <a:spLocks noGrp="1"/>
          </p:cNvSpPr>
          <p:nvPr>
            <p:ph type="sldNum" sz="quarter" idx="5"/>
          </p:nvPr>
        </p:nvSpPr>
        <p:spPr/>
        <p:txBody>
          <a:bodyPr/>
          <a:lstStyle/>
          <a:p>
            <a:fld id="{49E7459D-942D-4C4C-BA58-C603640A96CC}" type="slidenum">
              <a:rPr lang="en-US" smtClean="0"/>
              <a:t>12</a:t>
            </a:fld>
            <a:endParaRPr lang="en-US"/>
          </a:p>
        </p:txBody>
      </p:sp>
    </p:spTree>
    <p:extLst>
      <p:ext uri="{BB962C8B-B14F-4D97-AF65-F5344CB8AC3E}">
        <p14:creationId xmlns:p14="http://schemas.microsoft.com/office/powerpoint/2010/main" val="3738626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down with the ship anyway, so let’s take a few potshots, why not?!?</a:t>
            </a:r>
          </a:p>
          <a:p>
            <a:r>
              <a:rPr lang="en-US" dirty="0"/>
              <a:t>AD = Anno Domini</a:t>
            </a:r>
          </a:p>
          <a:p>
            <a:r>
              <a:rPr lang="en-US" dirty="0"/>
              <a:t>BC(E) </a:t>
            </a:r>
            <a:r>
              <a:rPr lang="en-US" dirty="0">
                <a:sym typeface="Wingdings" pitchFamily="2" charset="2"/>
              </a:rPr>
              <a:t>- PETTY! Doesn’t change His impact on the timeline at all, and simply attempts to mask how He altered the course of human history. (The enemy can’t undo what was done nor can they erase it from history, so they’ll just try to wipe His name from it like petty little diaper babies. “I cannot see you! You cannot see me!”)</a:t>
            </a:r>
          </a:p>
          <a:p>
            <a:r>
              <a:rPr lang="en-US" dirty="0">
                <a:sym typeface="Wingdings" pitchFamily="2" charset="2"/>
              </a:rPr>
              <a:t>“Oh, my Gods” and “Jesus Christs” exist to belittle His mighty name. Observation! Ever notice how no one ever says, “Oh my Buddha!” or “Holy Mother of Zoroaster”? Is it a Western thing or an authority thing? Hmm…</a:t>
            </a:r>
          </a:p>
          <a:p>
            <a:r>
              <a:rPr lang="en-US" dirty="0">
                <a:sym typeface="Wingdings" pitchFamily="2" charset="2"/>
              </a:rPr>
              <a:t>Less God means less free thought. Many religions only allow free thought to a point. *cough* Atheism! *cough*</a:t>
            </a:r>
          </a:p>
          <a:p>
            <a:r>
              <a:rPr lang="en-US" dirty="0">
                <a:sym typeface="Wingdings" pitchFamily="2" charset="2"/>
              </a:rPr>
              <a:t>We’ve got this if we stick all together (Tower of Babel, HELLO?!? Ignore God’s command and get Him to come to us to do as we wish?!?)</a:t>
            </a:r>
          </a:p>
          <a:p>
            <a:endParaRPr lang="en-US" dirty="0"/>
          </a:p>
          <a:p>
            <a:r>
              <a:rPr lang="en-US" dirty="0"/>
              <a:t>Since God’s lordship is ultimately inescapable, in spite of *very* clever attempts remove His name from our dating system, other big feelings crop up, such as feelings of offense in many.</a:t>
            </a:r>
          </a:p>
        </p:txBody>
      </p:sp>
      <p:sp>
        <p:nvSpPr>
          <p:cNvPr id="4" name="Slide Number Placeholder 3"/>
          <p:cNvSpPr>
            <a:spLocks noGrp="1"/>
          </p:cNvSpPr>
          <p:nvPr>
            <p:ph type="sldNum" sz="quarter" idx="5"/>
          </p:nvPr>
        </p:nvSpPr>
        <p:spPr/>
        <p:txBody>
          <a:bodyPr/>
          <a:lstStyle/>
          <a:p>
            <a:fld id="{49E7459D-942D-4C4C-BA58-C603640A96CC}" type="slidenum">
              <a:rPr lang="en-US" smtClean="0"/>
              <a:t>13</a:t>
            </a:fld>
            <a:endParaRPr lang="en-US"/>
          </a:p>
        </p:txBody>
      </p:sp>
    </p:spTree>
    <p:extLst>
      <p:ext uri="{BB962C8B-B14F-4D97-AF65-F5344CB8AC3E}">
        <p14:creationId xmlns:p14="http://schemas.microsoft.com/office/powerpoint/2010/main" val="2232648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can’t see can’t hurt you.(!) An effective way to get us to avoid His lordship, at least in our own minds. Ever see little kids playing peek-a-boo? </a:t>
            </a:r>
          </a:p>
          <a:p>
            <a:r>
              <a:rPr lang="en-US" dirty="0"/>
              <a:t>2 Peter 3:5 = Pretend His lordship doesn’t exist. (If He doesn’t exist, we get to play God.)</a:t>
            </a:r>
          </a:p>
          <a:p>
            <a:r>
              <a:rPr lang="en-US" dirty="0"/>
              <a:t>After discussing or debating with people (and winning), he’ll often ask what a person would do if they were 100% certain that Jesus is God and Lord of all. Would they abandon their lordship and let Him be Lord over their lives? -”NO!”</a:t>
            </a:r>
          </a:p>
          <a:p>
            <a:endParaRPr lang="en-US" sz="1800" dirty="0">
              <a:solidFill>
                <a:srgbClr val="FF0000"/>
              </a:solidFill>
            </a:endParaRPr>
          </a:p>
        </p:txBody>
      </p:sp>
      <p:sp>
        <p:nvSpPr>
          <p:cNvPr id="4" name="Slide Number Placeholder 3"/>
          <p:cNvSpPr>
            <a:spLocks noGrp="1"/>
          </p:cNvSpPr>
          <p:nvPr>
            <p:ph type="sldNum" sz="quarter" idx="5"/>
          </p:nvPr>
        </p:nvSpPr>
        <p:spPr/>
        <p:txBody>
          <a:bodyPr/>
          <a:lstStyle/>
          <a:p>
            <a:fld id="{49E7459D-942D-4C4C-BA58-C603640A96CC}" type="slidenum">
              <a:rPr lang="en-US" smtClean="0"/>
              <a:t>14</a:t>
            </a:fld>
            <a:endParaRPr lang="en-US"/>
          </a:p>
        </p:txBody>
      </p:sp>
    </p:spTree>
    <p:extLst>
      <p:ext uri="{BB962C8B-B14F-4D97-AF65-F5344CB8AC3E}">
        <p14:creationId xmlns:p14="http://schemas.microsoft.com/office/powerpoint/2010/main" val="1063121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rPr>
              <a:t>My story, because this kind of thing that I’ve been talking about happened to me:</a:t>
            </a:r>
          </a:p>
          <a:p>
            <a:r>
              <a:rPr lang="en-US" sz="1800" dirty="0">
                <a:solidFill>
                  <a:srgbClr val="FF0000"/>
                </a:solidFill>
              </a:rPr>
              <a:t>-Raised in a Christian family and went to church most Sundays. </a:t>
            </a:r>
          </a:p>
          <a:p>
            <a:r>
              <a:rPr lang="en-US" sz="1800" dirty="0">
                <a:solidFill>
                  <a:srgbClr val="FF0000"/>
                </a:solidFill>
              </a:rPr>
              <a:t>-Thought I was all-in for Jesus and had enough knowledge and wisdom to rock it at college. </a:t>
            </a:r>
          </a:p>
          <a:p>
            <a:r>
              <a:rPr lang="en-US" sz="1800" dirty="0">
                <a:solidFill>
                  <a:srgbClr val="FF0000"/>
                </a:solidFill>
              </a:rPr>
              <a:t>-NOT prepared for the all-out assault on my soul. </a:t>
            </a:r>
          </a:p>
          <a:p>
            <a:r>
              <a:rPr lang="en-US" sz="1800" dirty="0">
                <a:solidFill>
                  <a:srgbClr val="FF0000"/>
                </a:solidFill>
              </a:rPr>
              <a:t>-Professors like our Dawkins fanboy got me questioning things (even believing some…), and I started drifting away from God and acting accordingly. </a:t>
            </a:r>
          </a:p>
          <a:p>
            <a:r>
              <a:rPr lang="en-US" sz="1800" dirty="0">
                <a:solidFill>
                  <a:srgbClr val="FF0000"/>
                </a:solidFill>
              </a:rPr>
              <a:t>-Still to this day scares to poo out of me to think about what’s lurking in the still-dark corners of my soul. </a:t>
            </a:r>
          </a:p>
        </p:txBody>
      </p:sp>
      <p:sp>
        <p:nvSpPr>
          <p:cNvPr id="4" name="Slide Number Placeholder 3"/>
          <p:cNvSpPr>
            <a:spLocks noGrp="1"/>
          </p:cNvSpPr>
          <p:nvPr>
            <p:ph type="sldNum" sz="quarter" idx="5"/>
          </p:nvPr>
        </p:nvSpPr>
        <p:spPr/>
        <p:txBody>
          <a:bodyPr/>
          <a:lstStyle/>
          <a:p>
            <a:fld id="{49E7459D-942D-4C4C-BA58-C603640A96CC}" type="slidenum">
              <a:rPr lang="en-US" smtClean="0"/>
              <a:t>15</a:t>
            </a:fld>
            <a:endParaRPr lang="en-US"/>
          </a:p>
        </p:txBody>
      </p:sp>
    </p:spTree>
    <p:extLst>
      <p:ext uri="{BB962C8B-B14F-4D97-AF65-F5344CB8AC3E}">
        <p14:creationId xmlns:p14="http://schemas.microsoft.com/office/powerpoint/2010/main" val="4276708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reject God, you’re missing the most important thing you can possibly be missing. Think about how kids reject their own parents’ authority over them. (accuse them, ignore them, do the opposite of what they command, make fun of them) The higher the stakes and the greater the hurt, the more intensely those things are manifested. Randy Alcorn, one of Pastor Nate’s favorite authors, likens us to toddler trying to pull away from our mothers to cross the street with a </a:t>
            </a:r>
            <a:r>
              <a:rPr lang="en-US" dirty="0" err="1"/>
              <a:t>friggin</a:t>
            </a:r>
            <a:r>
              <a:rPr lang="en-US" dirty="0"/>
              <a:t>’ MAC truck bearing down on us. Relying on our own lordship over Christ’s leads to just such a horrifying end; worse, even. </a:t>
            </a:r>
          </a:p>
          <a:p>
            <a:endParaRPr lang="en-US" dirty="0"/>
          </a:p>
          <a:p>
            <a:r>
              <a:rPr lang="en-US" dirty="0"/>
              <a:t>So what SHOULD our response to the Lord’s lordship be? How about surrender? And not like giving up and losing, but like giving up a losing fight and winning what can no longer be lost. </a:t>
            </a:r>
          </a:p>
        </p:txBody>
      </p:sp>
      <p:sp>
        <p:nvSpPr>
          <p:cNvPr id="4" name="Slide Number Placeholder 3"/>
          <p:cNvSpPr>
            <a:spLocks noGrp="1"/>
          </p:cNvSpPr>
          <p:nvPr>
            <p:ph type="sldNum" sz="quarter" idx="5"/>
          </p:nvPr>
        </p:nvSpPr>
        <p:spPr/>
        <p:txBody>
          <a:bodyPr/>
          <a:lstStyle/>
          <a:p>
            <a:fld id="{49E7459D-942D-4C4C-BA58-C603640A96CC}" type="slidenum">
              <a:rPr lang="en-US" smtClean="0"/>
              <a:t>16</a:t>
            </a:fld>
            <a:endParaRPr lang="en-US"/>
          </a:p>
        </p:txBody>
      </p:sp>
    </p:spTree>
    <p:extLst>
      <p:ext uri="{BB962C8B-B14F-4D97-AF65-F5344CB8AC3E}">
        <p14:creationId xmlns:p14="http://schemas.microsoft.com/office/powerpoint/2010/main" val="2426504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latin typeface="Sanomat"/>
              </a:rPr>
              <a:t>Click to reveal the walking </a:t>
            </a:r>
            <a:r>
              <a:rPr lang="en-US" b="0" i="0" dirty="0" err="1">
                <a:solidFill>
                  <a:srgbClr val="FFFFFF"/>
                </a:solidFill>
                <a:effectLst/>
                <a:latin typeface="Sanomat"/>
              </a:rPr>
              <a:t>Bitmojis</a:t>
            </a:r>
            <a:r>
              <a:rPr lang="en-US" b="0" i="0" dirty="0">
                <a:solidFill>
                  <a:srgbClr val="FFFFFF"/>
                </a:solidFill>
                <a:effectLst/>
                <a:latin typeface="Sanomat"/>
              </a:rPr>
              <a:t>, </a:t>
            </a:r>
            <a:r>
              <a:rPr lang="en-US" b="0" i="0" dirty="0" err="1">
                <a:solidFill>
                  <a:srgbClr val="FFFFFF"/>
                </a:solidFill>
                <a:effectLst/>
                <a:latin typeface="Sanomat"/>
              </a:rPr>
              <a:t>suckah</a:t>
            </a:r>
            <a:r>
              <a:rPr lang="en-US" b="0" i="0" dirty="0">
                <a:solidFill>
                  <a:srgbClr val="FFFFFF"/>
                </a:solidFill>
                <a:effectLst/>
                <a:latin typeface="Sanomat"/>
              </a:rPr>
              <a:t>! </a:t>
            </a:r>
          </a:p>
        </p:txBody>
      </p:sp>
      <p:sp>
        <p:nvSpPr>
          <p:cNvPr id="4" name="Slide Number Placeholder 3"/>
          <p:cNvSpPr>
            <a:spLocks noGrp="1"/>
          </p:cNvSpPr>
          <p:nvPr>
            <p:ph type="sldNum" sz="quarter" idx="5"/>
          </p:nvPr>
        </p:nvSpPr>
        <p:spPr/>
        <p:txBody>
          <a:bodyPr/>
          <a:lstStyle/>
          <a:p>
            <a:fld id="{49E7459D-942D-4C4C-BA58-C603640A96CC}" type="slidenum">
              <a:rPr lang="en-US" smtClean="0"/>
              <a:t>17</a:t>
            </a:fld>
            <a:endParaRPr lang="en-US"/>
          </a:p>
        </p:txBody>
      </p:sp>
    </p:spTree>
    <p:extLst>
      <p:ext uri="{BB962C8B-B14F-4D97-AF65-F5344CB8AC3E}">
        <p14:creationId xmlns:p14="http://schemas.microsoft.com/office/powerpoint/2010/main" val="222429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7459D-942D-4C4C-BA58-C603640A96CC}" type="slidenum">
              <a:rPr lang="en-US" smtClean="0"/>
              <a:t>2</a:t>
            </a:fld>
            <a:endParaRPr lang="en-US"/>
          </a:p>
        </p:txBody>
      </p:sp>
    </p:spTree>
    <p:extLst>
      <p:ext uri="{BB962C8B-B14F-4D97-AF65-F5344CB8AC3E}">
        <p14:creationId xmlns:p14="http://schemas.microsoft.com/office/powerpoint/2010/main" val="1137654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kinds of arguments people launch against God. Some seem to confound God’s Word, at least at first, and others kind of don’t really have a clear-cut answer…</a:t>
            </a:r>
          </a:p>
          <a:p>
            <a:r>
              <a:rPr lang="en-US" dirty="0"/>
              <a:t>Errancy - Got into how Jesus healed one/two demon-possessed men and in which region; also talked about King Jimmy’s unicorns</a:t>
            </a:r>
          </a:p>
          <a:p>
            <a:r>
              <a:rPr lang="en-US" dirty="0"/>
              <a:t>Science - Can’t force anyone to choose Einstein over his theories, so why is it valid to force anyone to choose God or science? Also talked about The Flood and then macroevolution, and atheistic Oxford professor and author extraordinaire Richard Dawkins showed us that the very mechanism that drives macroevolution is fantasy. </a:t>
            </a:r>
          </a:p>
          <a:p>
            <a:r>
              <a:rPr lang="en-US" dirty="0"/>
              <a:t>Morality - There is objective right and objective wrong and that requires some kind of moral law giver. God doesn’t murder; he judges, and death isn’t ever the final say; it’s just a change in location. </a:t>
            </a:r>
          </a:p>
          <a:p>
            <a:r>
              <a:rPr lang="en-US" dirty="0"/>
              <a:t>Christians’ Behavior - One of the biggest reasons people reject God, and WE NEED TO DO BETTER. Jesus had problems with religious people, too. Strongest words for the Pharisees. And then they murdered Him. </a:t>
            </a:r>
          </a:p>
          <a:p>
            <a:r>
              <a:rPr lang="en-US" dirty="0"/>
              <a:t>GoG - There’s TONS of evidence for the existence of God (</a:t>
            </a:r>
            <a:r>
              <a:rPr lang="en-US" sz="1200" dirty="0"/>
              <a:t>Flood evidence, the Goldilocks Principle, the language of DNA coding, everything created from nothing…) AND Atheists have faith in their religion, too! </a:t>
            </a:r>
            <a:endParaRPr lang="en-US" dirty="0"/>
          </a:p>
        </p:txBody>
      </p:sp>
      <p:sp>
        <p:nvSpPr>
          <p:cNvPr id="4" name="Slide Number Placeholder 3"/>
          <p:cNvSpPr>
            <a:spLocks noGrp="1"/>
          </p:cNvSpPr>
          <p:nvPr>
            <p:ph type="sldNum" sz="quarter" idx="5"/>
          </p:nvPr>
        </p:nvSpPr>
        <p:spPr/>
        <p:txBody>
          <a:bodyPr/>
          <a:lstStyle/>
          <a:p>
            <a:fld id="{49E7459D-942D-4C4C-BA58-C603640A96CC}" type="slidenum">
              <a:rPr lang="en-US" smtClean="0"/>
              <a:t>3</a:t>
            </a:fld>
            <a:endParaRPr lang="en-US"/>
          </a:p>
        </p:txBody>
      </p:sp>
    </p:spTree>
    <p:extLst>
      <p:ext uri="{BB962C8B-B14F-4D97-AF65-F5344CB8AC3E}">
        <p14:creationId xmlns:p14="http://schemas.microsoft.com/office/powerpoint/2010/main" val="3113835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big question for today; if it’s so clear that the God of the Bible is who He claims to be, then why are so many opposed to this truth? Before we go any further, let’s lay the foundation. </a:t>
            </a:r>
          </a:p>
        </p:txBody>
      </p:sp>
      <p:sp>
        <p:nvSpPr>
          <p:cNvPr id="4" name="Slide Number Placeholder 3"/>
          <p:cNvSpPr>
            <a:spLocks noGrp="1"/>
          </p:cNvSpPr>
          <p:nvPr>
            <p:ph type="sldNum" sz="quarter" idx="5"/>
          </p:nvPr>
        </p:nvSpPr>
        <p:spPr/>
        <p:txBody>
          <a:bodyPr/>
          <a:lstStyle/>
          <a:p>
            <a:fld id="{49E7459D-942D-4C4C-BA58-C603640A96CC}" type="slidenum">
              <a:rPr lang="en-US" smtClean="0"/>
              <a:t>4</a:t>
            </a:fld>
            <a:endParaRPr lang="en-US"/>
          </a:p>
        </p:txBody>
      </p:sp>
    </p:spTree>
    <p:extLst>
      <p:ext uri="{BB962C8B-B14F-4D97-AF65-F5344CB8AC3E}">
        <p14:creationId xmlns:p14="http://schemas.microsoft.com/office/powerpoint/2010/main" val="1038050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E7459D-942D-4C4C-BA58-C603640A96CC}" type="slidenum">
              <a:rPr lang="en-US" smtClean="0"/>
              <a:t>5</a:t>
            </a:fld>
            <a:endParaRPr lang="en-US"/>
          </a:p>
        </p:txBody>
      </p:sp>
    </p:spTree>
    <p:extLst>
      <p:ext uri="{BB962C8B-B14F-4D97-AF65-F5344CB8AC3E}">
        <p14:creationId xmlns:p14="http://schemas.microsoft.com/office/powerpoint/2010/main" val="4012407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created to hold a very special position in creation. Free will is part of the deal, b/c true love requires freedom to choose something else. </a:t>
            </a:r>
          </a:p>
          <a:p>
            <a:r>
              <a:rPr lang="en-US" dirty="0"/>
              <a:t>Our faculties: can do math, contemplate philosophy, are curious on another level…</a:t>
            </a:r>
          </a:p>
          <a:p>
            <a:r>
              <a:rPr lang="en-US" dirty="0"/>
              <a:t>Debatable whether or not animals even really grasp those concepts like we do…</a:t>
            </a:r>
          </a:p>
          <a:p>
            <a:r>
              <a:rPr lang="en-US" dirty="0"/>
              <a:t>Although ”angels” do share some of God’s higher-level qualities, nowhere in the Bible does it say that “angels” are image bearers. Perhaps part of the twist that Old Beelzebub got in his panties and why he deceived Adam and Eve in the very next chapter in Genesis... </a:t>
            </a:r>
          </a:p>
        </p:txBody>
      </p:sp>
      <p:sp>
        <p:nvSpPr>
          <p:cNvPr id="4" name="Slide Number Placeholder 3"/>
          <p:cNvSpPr>
            <a:spLocks noGrp="1"/>
          </p:cNvSpPr>
          <p:nvPr>
            <p:ph type="sldNum" sz="quarter" idx="5"/>
          </p:nvPr>
        </p:nvSpPr>
        <p:spPr/>
        <p:txBody>
          <a:bodyPr/>
          <a:lstStyle/>
          <a:p>
            <a:fld id="{49E7459D-942D-4C4C-BA58-C603640A96CC}" type="slidenum">
              <a:rPr lang="en-US" smtClean="0"/>
              <a:t>6</a:t>
            </a:fld>
            <a:endParaRPr lang="en-US"/>
          </a:p>
        </p:txBody>
      </p:sp>
    </p:spTree>
    <p:extLst>
      <p:ext uri="{BB962C8B-B14F-4D97-AF65-F5344CB8AC3E}">
        <p14:creationId xmlns:p14="http://schemas.microsoft.com/office/powerpoint/2010/main" val="1999650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Decision to steal God’s sovereignty led to …</a:t>
            </a:r>
          </a:p>
          <a:p>
            <a:r>
              <a:rPr lang="en-US" dirty="0"/>
              <a:t>This is our current situation, with many of us choosing to hang onto our fake crowns of lies.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now let’s </a:t>
            </a:r>
            <a:r>
              <a:rPr lang="en-US" sz="1200" dirty="0"/>
              <a:t>take a look at the human heart in rebellion against God. …in music form, oh, yeah! </a:t>
            </a:r>
            <a:endParaRPr lang="en-US" sz="1100" dirty="0"/>
          </a:p>
        </p:txBody>
      </p:sp>
      <p:sp>
        <p:nvSpPr>
          <p:cNvPr id="4" name="Slide Number Placeholder 3"/>
          <p:cNvSpPr>
            <a:spLocks noGrp="1"/>
          </p:cNvSpPr>
          <p:nvPr>
            <p:ph type="sldNum" sz="quarter" idx="5"/>
          </p:nvPr>
        </p:nvSpPr>
        <p:spPr/>
        <p:txBody>
          <a:bodyPr/>
          <a:lstStyle/>
          <a:p>
            <a:fld id="{49E7459D-942D-4C4C-BA58-C603640A96CC}" type="slidenum">
              <a:rPr lang="en-US" smtClean="0"/>
              <a:t>7</a:t>
            </a:fld>
            <a:endParaRPr lang="en-US"/>
          </a:p>
        </p:txBody>
      </p:sp>
    </p:spTree>
    <p:extLst>
      <p:ext uri="{BB962C8B-B14F-4D97-AF65-F5344CB8AC3E}">
        <p14:creationId xmlns:p14="http://schemas.microsoft.com/office/powerpoint/2010/main" val="2731193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are direct assaults on God, and we can see Genesis 3 played out explicitly, salvation plan and all. </a:t>
            </a:r>
          </a:p>
        </p:txBody>
      </p:sp>
      <p:sp>
        <p:nvSpPr>
          <p:cNvPr id="4" name="Slide Number Placeholder 3"/>
          <p:cNvSpPr>
            <a:spLocks noGrp="1"/>
          </p:cNvSpPr>
          <p:nvPr>
            <p:ph type="sldNum" sz="quarter" idx="5"/>
          </p:nvPr>
        </p:nvSpPr>
        <p:spPr/>
        <p:txBody>
          <a:bodyPr/>
          <a:lstStyle/>
          <a:p>
            <a:fld id="{49E7459D-942D-4C4C-BA58-C603640A96CC}" type="slidenum">
              <a:rPr lang="en-US" smtClean="0"/>
              <a:t>8</a:t>
            </a:fld>
            <a:endParaRPr lang="en-US"/>
          </a:p>
        </p:txBody>
      </p:sp>
    </p:spTree>
    <p:extLst>
      <p:ext uri="{BB962C8B-B14F-4D97-AF65-F5344CB8AC3E}">
        <p14:creationId xmlns:p14="http://schemas.microsoft.com/office/powerpoint/2010/main" val="69081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strongly accusatory language. </a:t>
            </a:r>
          </a:p>
          <a:p>
            <a:r>
              <a:rPr lang="en-US" dirty="0"/>
              <a:t>Remember that Christians and “Christians” can be among the worst of the worst. </a:t>
            </a:r>
            <a:br>
              <a:rPr lang="en-US" dirty="0"/>
            </a:br>
            <a:r>
              <a:rPr lang="en-US" dirty="0"/>
              <a:t>Using God’s morality against Him; remember God is judge, can’t murder, and death is ultimately just a change in location.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are a bit more subtle. (Name that tune! …Click!) </a:t>
            </a:r>
          </a:p>
        </p:txBody>
      </p:sp>
      <p:sp>
        <p:nvSpPr>
          <p:cNvPr id="4" name="Slide Number Placeholder 3"/>
          <p:cNvSpPr>
            <a:spLocks noGrp="1"/>
          </p:cNvSpPr>
          <p:nvPr>
            <p:ph type="sldNum" sz="quarter" idx="5"/>
          </p:nvPr>
        </p:nvSpPr>
        <p:spPr/>
        <p:txBody>
          <a:bodyPr/>
          <a:lstStyle/>
          <a:p>
            <a:fld id="{49E7459D-942D-4C4C-BA58-C603640A96CC}" type="slidenum">
              <a:rPr lang="en-US" smtClean="0"/>
              <a:t>9</a:t>
            </a:fld>
            <a:endParaRPr lang="en-US"/>
          </a:p>
        </p:txBody>
      </p:sp>
    </p:spTree>
    <p:extLst>
      <p:ext uri="{BB962C8B-B14F-4D97-AF65-F5344CB8AC3E}">
        <p14:creationId xmlns:p14="http://schemas.microsoft.com/office/powerpoint/2010/main" val="14639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7/25/25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7/25/25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7/25/25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7/25/25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7/25/25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7/25/25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7/25/25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7/25/25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7/25/25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7/25/25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7/25/25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7/25/25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fSYwCaFkYn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71D98-AD35-4328-8499-4AE604ABD960}"/>
              </a:ext>
            </a:extLst>
          </p:cNvPr>
          <p:cNvSpPr>
            <a:spLocks noGrp="1"/>
          </p:cNvSpPr>
          <p:nvPr>
            <p:ph type="ctrTitle"/>
          </p:nvPr>
        </p:nvSpPr>
        <p:spPr/>
        <p:txBody>
          <a:bodyPr>
            <a:normAutofit/>
          </a:bodyPr>
          <a:lstStyle/>
          <a:p>
            <a:r>
              <a:rPr lang="en-US" sz="6000"/>
              <a:t>Disbelief?</a:t>
            </a:r>
            <a:endParaRPr lang="en-US" sz="6000" dirty="0"/>
          </a:p>
        </p:txBody>
      </p:sp>
      <p:sp>
        <p:nvSpPr>
          <p:cNvPr id="3" name="Subtitle 2">
            <a:extLst>
              <a:ext uri="{FF2B5EF4-FFF2-40B4-BE49-F238E27FC236}">
                <a16:creationId xmlns:a16="http://schemas.microsoft.com/office/drawing/2014/main" id="{8B6D7A14-747E-0409-3DCE-A631999B4C27}"/>
              </a:ext>
            </a:extLst>
          </p:cNvPr>
          <p:cNvSpPr>
            <a:spLocks noGrp="1"/>
          </p:cNvSpPr>
          <p:nvPr>
            <p:ph type="subTitle" idx="1"/>
          </p:nvPr>
        </p:nvSpPr>
        <p:spPr/>
        <p:txBody>
          <a:bodyPr>
            <a:normAutofit/>
          </a:bodyPr>
          <a:lstStyle/>
          <a:p>
            <a:r>
              <a:rPr lang="en-US" sz="3200" dirty="0"/>
              <a:t>Who’s lord over your life? </a:t>
            </a:r>
          </a:p>
          <a:p>
            <a:r>
              <a:rPr lang="en-US" sz="3200" dirty="0"/>
              <a:t>Why are so many offended by God?</a:t>
            </a:r>
          </a:p>
        </p:txBody>
      </p:sp>
    </p:spTree>
    <p:extLst>
      <p:ext uri="{BB962C8B-B14F-4D97-AF65-F5344CB8AC3E}">
        <p14:creationId xmlns:p14="http://schemas.microsoft.com/office/powerpoint/2010/main" val="1053037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60A06-C99F-3A95-7E45-04CEFBEB0DC4}"/>
              </a:ext>
            </a:extLst>
          </p:cNvPr>
          <p:cNvSpPr>
            <a:spLocks noGrp="1"/>
          </p:cNvSpPr>
          <p:nvPr>
            <p:ph idx="1"/>
          </p:nvPr>
        </p:nvSpPr>
        <p:spPr>
          <a:xfrm>
            <a:off x="600075" y="1522794"/>
            <a:ext cx="10929938" cy="5335206"/>
          </a:xfrm>
        </p:spPr>
        <p:txBody>
          <a:bodyPr>
            <a:noAutofit/>
          </a:bodyPr>
          <a:lstStyle/>
          <a:p>
            <a:r>
              <a:rPr lang="en-US" sz="4000" b="0" i="0" dirty="0">
                <a:effectLst/>
              </a:rPr>
              <a:t>Regrets, I've had a few</a:t>
            </a:r>
            <a:br>
              <a:rPr lang="en-US" sz="4000" dirty="0"/>
            </a:br>
            <a:r>
              <a:rPr lang="en-US" sz="4000" b="0" i="0" dirty="0">
                <a:effectLst/>
              </a:rPr>
              <a:t>But then again, too few to mention</a:t>
            </a:r>
            <a:br>
              <a:rPr lang="en-US" sz="4000" dirty="0"/>
            </a:br>
            <a:r>
              <a:rPr lang="en-US" sz="4000" b="0" i="0" dirty="0">
                <a:effectLst/>
              </a:rPr>
              <a:t>I did what I had to do</a:t>
            </a:r>
            <a:br>
              <a:rPr lang="en-US" sz="4000" dirty="0"/>
            </a:br>
            <a:r>
              <a:rPr lang="en-US" sz="4000" b="0" i="0" dirty="0">
                <a:effectLst/>
              </a:rPr>
              <a:t>And saw it through without exemption</a:t>
            </a:r>
            <a:br>
              <a:rPr lang="en-US" sz="4000" dirty="0"/>
            </a:br>
            <a:r>
              <a:rPr lang="en-US" sz="4000" b="0" i="0" dirty="0">
                <a:effectLst/>
              </a:rPr>
              <a:t>I planned each charted course</a:t>
            </a:r>
            <a:br>
              <a:rPr lang="en-US" sz="4000" dirty="0"/>
            </a:br>
            <a:r>
              <a:rPr lang="en-US" sz="4000" b="0" i="0" dirty="0">
                <a:effectLst/>
              </a:rPr>
              <a:t>Each careful step along the byway</a:t>
            </a:r>
            <a:br>
              <a:rPr lang="en-US" sz="4000" dirty="0"/>
            </a:br>
            <a:r>
              <a:rPr lang="en-US" sz="4000" b="0" i="0" dirty="0">
                <a:effectLst/>
              </a:rPr>
              <a:t>And more, much more than this, I did it my way</a:t>
            </a:r>
          </a:p>
          <a:p>
            <a:r>
              <a:rPr lang="en-US" sz="4000" dirty="0"/>
              <a:t>Frank Sinatra, My Way</a:t>
            </a:r>
            <a:endParaRPr lang="en-US" sz="4800" dirty="0"/>
          </a:p>
        </p:txBody>
      </p:sp>
      <p:sp>
        <p:nvSpPr>
          <p:cNvPr id="6" name="Title 1">
            <a:extLst>
              <a:ext uri="{FF2B5EF4-FFF2-40B4-BE49-F238E27FC236}">
                <a16:creationId xmlns:a16="http://schemas.microsoft.com/office/drawing/2014/main" id="{37919ABB-FCBE-FEEF-A8CF-902BC5C03EA8}"/>
              </a:ext>
            </a:extLst>
          </p:cNvPr>
          <p:cNvSpPr txBox="1">
            <a:spLocks/>
          </p:cNvSpPr>
          <p:nvPr/>
        </p:nvSpPr>
        <p:spPr bwMode="black">
          <a:xfrm>
            <a:off x="2231136" y="334073"/>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Our Lacking and His Lordship</a:t>
            </a:r>
          </a:p>
        </p:txBody>
      </p:sp>
    </p:spTree>
    <p:extLst>
      <p:ext uri="{BB962C8B-B14F-4D97-AF65-F5344CB8AC3E}">
        <p14:creationId xmlns:p14="http://schemas.microsoft.com/office/powerpoint/2010/main" val="291174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60A06-C99F-3A95-7E45-04CEFBEB0DC4}"/>
              </a:ext>
            </a:extLst>
          </p:cNvPr>
          <p:cNvSpPr>
            <a:spLocks noGrp="1"/>
          </p:cNvSpPr>
          <p:nvPr>
            <p:ph idx="1"/>
          </p:nvPr>
        </p:nvSpPr>
        <p:spPr>
          <a:xfrm>
            <a:off x="1114426" y="2143125"/>
            <a:ext cx="9829800" cy="4478392"/>
          </a:xfrm>
        </p:spPr>
        <p:txBody>
          <a:bodyPr>
            <a:noAutofit/>
          </a:bodyPr>
          <a:lstStyle/>
          <a:p>
            <a:r>
              <a:rPr lang="en-US" sz="4400" dirty="0"/>
              <a:t>Attempts at </a:t>
            </a:r>
            <a:r>
              <a:rPr lang="en-US" sz="4400" u="sng" dirty="0"/>
              <a:t>validating unbelief</a:t>
            </a:r>
            <a:r>
              <a:rPr lang="en-US" sz="4400" dirty="0"/>
              <a:t>: </a:t>
            </a:r>
          </a:p>
          <a:p>
            <a:pPr lvl="1"/>
            <a:r>
              <a:rPr lang="en-US" sz="3600" dirty="0"/>
              <a:t>doing stuff</a:t>
            </a:r>
          </a:p>
          <a:p>
            <a:pPr lvl="1"/>
            <a:r>
              <a:rPr lang="en-US" sz="3600" dirty="0">
                <a:hlinkClick r:id="rId3"/>
              </a:rPr>
              <a:t>ad hominem attacks</a:t>
            </a:r>
            <a:endParaRPr lang="en-US" sz="3600" dirty="0"/>
          </a:p>
          <a:p>
            <a:pPr lvl="1"/>
            <a:r>
              <a:rPr lang="en-US" sz="3600" dirty="0"/>
              <a:t>“God of the Gaps”-style arguments</a:t>
            </a:r>
          </a:p>
          <a:p>
            <a:pPr lvl="1"/>
            <a:r>
              <a:rPr lang="en-US" sz="3600" dirty="0"/>
              <a:t>“The atheist can’t find God for the same reason that a thief can’t find a policeman.” -C.S. Lewis </a:t>
            </a:r>
          </a:p>
        </p:txBody>
      </p:sp>
      <p:sp>
        <p:nvSpPr>
          <p:cNvPr id="6" name="Title 1">
            <a:extLst>
              <a:ext uri="{FF2B5EF4-FFF2-40B4-BE49-F238E27FC236}">
                <a16:creationId xmlns:a16="http://schemas.microsoft.com/office/drawing/2014/main" id="{37919ABB-FCBE-FEEF-A8CF-902BC5C03EA8}"/>
              </a:ext>
            </a:extLst>
          </p:cNvPr>
          <p:cNvSpPr txBox="1">
            <a:spLocks/>
          </p:cNvSpPr>
          <p:nvPr/>
        </p:nvSpPr>
        <p:spPr bwMode="black">
          <a:xfrm>
            <a:off x="2231136" y="334073"/>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Our Lacking and His Lordship</a:t>
            </a:r>
          </a:p>
        </p:txBody>
      </p:sp>
      <p:pic>
        <p:nvPicPr>
          <p:cNvPr id="4" name="Picture 3" descr="A cartoon of a person running with a backpack&#10;&#10;Description automatically generated">
            <a:extLst>
              <a:ext uri="{FF2B5EF4-FFF2-40B4-BE49-F238E27FC236}">
                <a16:creationId xmlns:a16="http://schemas.microsoft.com/office/drawing/2014/main" id="{AA7D56E7-125C-E50D-7574-086CB44A926A}"/>
              </a:ext>
            </a:extLst>
          </p:cNvPr>
          <p:cNvPicPr>
            <a:picLocks noChangeAspect="1"/>
          </p:cNvPicPr>
          <p:nvPr/>
        </p:nvPicPr>
        <p:blipFill>
          <a:blip r:embed="rId4"/>
          <a:stretch>
            <a:fillRect/>
          </a:stretch>
        </p:blipFill>
        <p:spPr>
          <a:xfrm>
            <a:off x="9178723" y="1835437"/>
            <a:ext cx="3013277" cy="3013277"/>
          </a:xfrm>
          <a:prstGeom prst="rect">
            <a:avLst/>
          </a:prstGeom>
        </p:spPr>
      </p:pic>
      <p:sp>
        <p:nvSpPr>
          <p:cNvPr id="5" name="TextBox 4">
            <a:extLst>
              <a:ext uri="{FF2B5EF4-FFF2-40B4-BE49-F238E27FC236}">
                <a16:creationId xmlns:a16="http://schemas.microsoft.com/office/drawing/2014/main" id="{51E719F6-930F-CEBD-875F-506222C2AF66}"/>
              </a:ext>
            </a:extLst>
          </p:cNvPr>
          <p:cNvSpPr txBox="1"/>
          <p:nvPr/>
        </p:nvSpPr>
        <p:spPr>
          <a:xfrm>
            <a:off x="9178723" y="4411574"/>
            <a:ext cx="3089372" cy="353943"/>
          </a:xfrm>
          <a:prstGeom prst="rect">
            <a:avLst/>
          </a:prstGeom>
          <a:noFill/>
        </p:spPr>
        <p:txBody>
          <a:bodyPr wrap="none" rtlCol="0">
            <a:spAutoFit/>
          </a:bodyPr>
          <a:lstStyle/>
          <a:p>
            <a:r>
              <a:rPr lang="en-US" sz="1700" dirty="0"/>
              <a:t>Running away from knowledge…</a:t>
            </a:r>
          </a:p>
        </p:txBody>
      </p:sp>
    </p:spTree>
    <p:extLst>
      <p:ext uri="{BB962C8B-B14F-4D97-AF65-F5344CB8AC3E}">
        <p14:creationId xmlns:p14="http://schemas.microsoft.com/office/powerpoint/2010/main" val="374054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60A06-C99F-3A95-7E45-04CEFBEB0DC4}"/>
              </a:ext>
            </a:extLst>
          </p:cNvPr>
          <p:cNvSpPr>
            <a:spLocks noGrp="1"/>
          </p:cNvSpPr>
          <p:nvPr>
            <p:ph idx="1"/>
          </p:nvPr>
        </p:nvSpPr>
        <p:spPr>
          <a:xfrm>
            <a:off x="1781908" y="2171700"/>
            <a:ext cx="9190892" cy="4449817"/>
          </a:xfrm>
        </p:spPr>
        <p:txBody>
          <a:bodyPr>
            <a:noAutofit/>
          </a:bodyPr>
          <a:lstStyle/>
          <a:p>
            <a:r>
              <a:rPr lang="en-US" sz="3600" dirty="0"/>
              <a:t>It never really stops at simple unbelief: </a:t>
            </a:r>
          </a:p>
          <a:p>
            <a:r>
              <a:rPr lang="en-US" sz="3600" u="sng" dirty="0"/>
              <a:t>Offended by God’s lordship</a:t>
            </a:r>
          </a:p>
          <a:p>
            <a:pPr lvl="1"/>
            <a:r>
              <a:rPr lang="en-US" sz="3200" dirty="0">
                <a:sym typeface="Wingdings" pitchFamily="2" charset="2"/>
              </a:rPr>
              <a:t>I’m not really all that bad, right? </a:t>
            </a:r>
            <a:br>
              <a:rPr lang="en-US" sz="3200" dirty="0">
                <a:sym typeface="Wingdings" pitchFamily="2" charset="2"/>
              </a:rPr>
            </a:br>
            <a:r>
              <a:rPr lang="en-US" sz="3200" dirty="0">
                <a:sym typeface="Wingdings" pitchFamily="2" charset="2"/>
              </a:rPr>
              <a:t>…yet God is telling me I’m a lost soul. </a:t>
            </a:r>
            <a:endParaRPr lang="en-US" sz="3600" dirty="0"/>
          </a:p>
          <a:p>
            <a:pPr lvl="1"/>
            <a:r>
              <a:rPr lang="en-US" sz="3200" dirty="0">
                <a:sym typeface="Wingdings" pitchFamily="2" charset="2"/>
              </a:rPr>
              <a:t>Anger</a:t>
            </a:r>
          </a:p>
          <a:p>
            <a:pPr lvl="1"/>
            <a:r>
              <a:rPr lang="en-US" sz="3200" dirty="0"/>
              <a:t>Why is no one offended by the Easter Bunny?</a:t>
            </a:r>
          </a:p>
          <a:p>
            <a:pPr lvl="1"/>
            <a:endParaRPr lang="en-US" sz="3200" dirty="0">
              <a:sym typeface="Wingdings" pitchFamily="2" charset="2"/>
            </a:endParaRPr>
          </a:p>
          <a:p>
            <a:endParaRPr lang="en-US" sz="3200" dirty="0"/>
          </a:p>
        </p:txBody>
      </p:sp>
      <p:sp>
        <p:nvSpPr>
          <p:cNvPr id="6" name="Title 1">
            <a:extLst>
              <a:ext uri="{FF2B5EF4-FFF2-40B4-BE49-F238E27FC236}">
                <a16:creationId xmlns:a16="http://schemas.microsoft.com/office/drawing/2014/main" id="{37919ABB-FCBE-FEEF-A8CF-902BC5C03EA8}"/>
              </a:ext>
            </a:extLst>
          </p:cNvPr>
          <p:cNvSpPr txBox="1">
            <a:spLocks/>
          </p:cNvSpPr>
          <p:nvPr/>
        </p:nvSpPr>
        <p:spPr bwMode="black">
          <a:xfrm>
            <a:off x="2231136" y="334073"/>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Our Lacking and His Lordship</a:t>
            </a:r>
          </a:p>
        </p:txBody>
      </p:sp>
      <p:pic>
        <p:nvPicPr>
          <p:cNvPr id="4" name="Picture 3" descr="A cartoon of a person in a desk&#10;&#10;Description automatically generated">
            <a:extLst>
              <a:ext uri="{FF2B5EF4-FFF2-40B4-BE49-F238E27FC236}">
                <a16:creationId xmlns:a16="http://schemas.microsoft.com/office/drawing/2014/main" id="{C0F52B05-938F-3020-4F2B-FFDD20333840}"/>
              </a:ext>
            </a:extLst>
          </p:cNvPr>
          <p:cNvPicPr>
            <a:picLocks noChangeAspect="1"/>
          </p:cNvPicPr>
          <p:nvPr/>
        </p:nvPicPr>
        <p:blipFill>
          <a:blip r:embed="rId3"/>
          <a:stretch>
            <a:fillRect/>
          </a:stretch>
        </p:blipFill>
        <p:spPr>
          <a:xfrm>
            <a:off x="9380904" y="2171700"/>
            <a:ext cx="2811096" cy="2811096"/>
          </a:xfrm>
          <a:prstGeom prst="rect">
            <a:avLst/>
          </a:prstGeom>
        </p:spPr>
      </p:pic>
    </p:spTree>
    <p:extLst>
      <p:ext uri="{BB962C8B-B14F-4D97-AF65-F5344CB8AC3E}">
        <p14:creationId xmlns:p14="http://schemas.microsoft.com/office/powerpoint/2010/main" val="158295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60A06-C99F-3A95-7E45-04CEFBEB0DC4}"/>
              </a:ext>
            </a:extLst>
          </p:cNvPr>
          <p:cNvSpPr>
            <a:spLocks noGrp="1"/>
          </p:cNvSpPr>
          <p:nvPr>
            <p:ph idx="1"/>
          </p:nvPr>
        </p:nvSpPr>
        <p:spPr>
          <a:xfrm>
            <a:off x="1758462" y="2143125"/>
            <a:ext cx="8614263" cy="4478392"/>
          </a:xfrm>
        </p:spPr>
        <p:txBody>
          <a:bodyPr>
            <a:noAutofit/>
          </a:bodyPr>
          <a:lstStyle/>
          <a:p>
            <a:r>
              <a:rPr lang="en-US" sz="3600" dirty="0"/>
              <a:t>It never stops at simple unbelief: </a:t>
            </a:r>
          </a:p>
          <a:p>
            <a:r>
              <a:rPr lang="en-US" sz="3600" u="sng" dirty="0"/>
              <a:t>Assaults on God’s lordship</a:t>
            </a:r>
          </a:p>
          <a:p>
            <a:pPr lvl="1"/>
            <a:r>
              <a:rPr lang="en-US" sz="3200" dirty="0"/>
              <a:t>BC and AD </a:t>
            </a:r>
            <a:r>
              <a:rPr lang="en-US" sz="3200" dirty="0">
                <a:sym typeface="Wingdings" pitchFamily="2" charset="2"/>
              </a:rPr>
              <a:t> BCE and CE</a:t>
            </a:r>
          </a:p>
          <a:p>
            <a:pPr lvl="1"/>
            <a:r>
              <a:rPr lang="en-US" sz="3200" dirty="0">
                <a:sym typeface="Wingdings" pitchFamily="2" charset="2"/>
              </a:rPr>
              <a:t>Using His name in vain</a:t>
            </a:r>
          </a:p>
          <a:p>
            <a:pPr lvl="1"/>
            <a:r>
              <a:rPr lang="en-US" sz="3200" dirty="0">
                <a:sym typeface="Wingdings" pitchFamily="2" charset="2"/>
              </a:rPr>
              <a:t>Taking prayer out of schools</a:t>
            </a:r>
          </a:p>
          <a:p>
            <a:pPr lvl="1"/>
            <a:r>
              <a:rPr lang="en-US" sz="3200" dirty="0">
                <a:sym typeface="Wingdings" pitchFamily="2" charset="2"/>
              </a:rPr>
              <a:t>Unitarianism and the concept of a one-world government</a:t>
            </a:r>
            <a:endParaRPr lang="en-US" sz="3600" dirty="0"/>
          </a:p>
          <a:p>
            <a:endParaRPr lang="en-US" sz="3200" dirty="0"/>
          </a:p>
        </p:txBody>
      </p:sp>
      <p:sp>
        <p:nvSpPr>
          <p:cNvPr id="6" name="Title 1">
            <a:extLst>
              <a:ext uri="{FF2B5EF4-FFF2-40B4-BE49-F238E27FC236}">
                <a16:creationId xmlns:a16="http://schemas.microsoft.com/office/drawing/2014/main" id="{37919ABB-FCBE-FEEF-A8CF-902BC5C03EA8}"/>
              </a:ext>
            </a:extLst>
          </p:cNvPr>
          <p:cNvSpPr txBox="1">
            <a:spLocks/>
          </p:cNvSpPr>
          <p:nvPr/>
        </p:nvSpPr>
        <p:spPr bwMode="black">
          <a:xfrm>
            <a:off x="2231136" y="334073"/>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Our Lacking and His Lordship</a:t>
            </a:r>
          </a:p>
        </p:txBody>
      </p:sp>
      <p:pic>
        <p:nvPicPr>
          <p:cNvPr id="4" name="Picture 3" descr="A cartoon of a person playing a violin on a boat&#10;&#10;Description automatically generated">
            <a:extLst>
              <a:ext uri="{FF2B5EF4-FFF2-40B4-BE49-F238E27FC236}">
                <a16:creationId xmlns:a16="http://schemas.microsoft.com/office/drawing/2014/main" id="{FFA38B2D-59B7-BCDC-E8E0-F691BC0F9735}"/>
              </a:ext>
            </a:extLst>
          </p:cNvPr>
          <p:cNvPicPr>
            <a:picLocks noChangeAspect="1"/>
          </p:cNvPicPr>
          <p:nvPr/>
        </p:nvPicPr>
        <p:blipFill>
          <a:blip r:embed="rId3"/>
          <a:stretch>
            <a:fillRect/>
          </a:stretch>
        </p:blipFill>
        <p:spPr>
          <a:xfrm>
            <a:off x="9109075" y="2165350"/>
            <a:ext cx="2527300" cy="2527300"/>
          </a:xfrm>
          <a:prstGeom prst="rect">
            <a:avLst/>
          </a:prstGeom>
        </p:spPr>
      </p:pic>
    </p:spTree>
    <p:extLst>
      <p:ext uri="{BB962C8B-B14F-4D97-AF65-F5344CB8AC3E}">
        <p14:creationId xmlns:p14="http://schemas.microsoft.com/office/powerpoint/2010/main" val="412985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60A06-C99F-3A95-7E45-04CEFBEB0DC4}"/>
              </a:ext>
            </a:extLst>
          </p:cNvPr>
          <p:cNvSpPr>
            <a:spLocks noGrp="1"/>
          </p:cNvSpPr>
          <p:nvPr>
            <p:ph idx="1"/>
          </p:nvPr>
        </p:nvSpPr>
        <p:spPr>
          <a:xfrm>
            <a:off x="1343025" y="1714500"/>
            <a:ext cx="9629775" cy="4907017"/>
          </a:xfrm>
        </p:spPr>
        <p:txBody>
          <a:bodyPr>
            <a:noAutofit/>
          </a:bodyPr>
          <a:lstStyle/>
          <a:p>
            <a:r>
              <a:rPr lang="en-US" sz="3600" u="sng" dirty="0"/>
              <a:t>Holding on to your own lordship</a:t>
            </a:r>
            <a:r>
              <a:rPr lang="en-US" sz="3600" dirty="0"/>
              <a:t> for dear death…err…life…</a:t>
            </a:r>
          </a:p>
          <a:p>
            <a:pPr lvl="1"/>
            <a:r>
              <a:rPr lang="en-US" sz="3200" dirty="0">
                <a:sym typeface="Wingdings" pitchFamily="2" charset="2"/>
              </a:rPr>
              <a:t>Darkness seems to cover up our flaws. </a:t>
            </a:r>
          </a:p>
          <a:p>
            <a:pPr lvl="1"/>
            <a:r>
              <a:rPr lang="en-US" sz="3200" dirty="0">
                <a:sym typeface="Wingdings" pitchFamily="2" charset="2"/>
              </a:rPr>
              <a:t>Peter predicted the atheistic evolutionists’ religion.</a:t>
            </a:r>
          </a:p>
          <a:p>
            <a:pPr lvl="1"/>
            <a:r>
              <a:rPr lang="en-US" sz="3200" dirty="0">
                <a:sym typeface="Wingdings" pitchFamily="2" charset="2"/>
              </a:rPr>
              <a:t> “But they deliberately forget that long ago by God’s word the heavens came into being and the earth was formed out of water and by water.” 2 Peter 3:5</a:t>
            </a:r>
          </a:p>
          <a:p>
            <a:pPr lvl="1"/>
            <a:r>
              <a:rPr lang="en-US" sz="3200" dirty="0"/>
              <a:t>Dr. Frank </a:t>
            </a:r>
            <a:r>
              <a:rPr lang="en-US" sz="3200" dirty="0" err="1"/>
              <a:t>Turek’s</a:t>
            </a:r>
            <a:r>
              <a:rPr lang="en-US" sz="3200" dirty="0"/>
              <a:t> zinger question. </a:t>
            </a:r>
          </a:p>
          <a:p>
            <a:endParaRPr lang="en-US" sz="3200" dirty="0"/>
          </a:p>
        </p:txBody>
      </p:sp>
      <p:sp>
        <p:nvSpPr>
          <p:cNvPr id="6" name="Title 1">
            <a:extLst>
              <a:ext uri="{FF2B5EF4-FFF2-40B4-BE49-F238E27FC236}">
                <a16:creationId xmlns:a16="http://schemas.microsoft.com/office/drawing/2014/main" id="{37919ABB-FCBE-FEEF-A8CF-902BC5C03EA8}"/>
              </a:ext>
            </a:extLst>
          </p:cNvPr>
          <p:cNvSpPr txBox="1">
            <a:spLocks/>
          </p:cNvSpPr>
          <p:nvPr/>
        </p:nvSpPr>
        <p:spPr bwMode="black">
          <a:xfrm>
            <a:off x="2231136" y="334073"/>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Our Lacking and His Lordship</a:t>
            </a:r>
          </a:p>
        </p:txBody>
      </p:sp>
      <p:pic>
        <p:nvPicPr>
          <p:cNvPr id="7" name="Picture 6" descr="A cartoon of a person with glasses&#10;&#10;Description automatically generated">
            <a:extLst>
              <a:ext uri="{FF2B5EF4-FFF2-40B4-BE49-F238E27FC236}">
                <a16:creationId xmlns:a16="http://schemas.microsoft.com/office/drawing/2014/main" id="{AE46BCCB-AAF4-FB29-3EA0-D25F662080CA}"/>
              </a:ext>
            </a:extLst>
          </p:cNvPr>
          <p:cNvPicPr>
            <a:picLocks noChangeAspect="1"/>
          </p:cNvPicPr>
          <p:nvPr/>
        </p:nvPicPr>
        <p:blipFill>
          <a:blip r:embed="rId3"/>
          <a:stretch>
            <a:fillRect/>
          </a:stretch>
        </p:blipFill>
        <p:spPr>
          <a:xfrm>
            <a:off x="10125088" y="1522793"/>
            <a:ext cx="2111361" cy="2111361"/>
          </a:xfrm>
          <a:prstGeom prst="rect">
            <a:avLst/>
          </a:prstGeom>
        </p:spPr>
      </p:pic>
    </p:spTree>
    <p:extLst>
      <p:ext uri="{BB962C8B-B14F-4D97-AF65-F5344CB8AC3E}">
        <p14:creationId xmlns:p14="http://schemas.microsoft.com/office/powerpoint/2010/main" val="254932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60A06-C99F-3A95-7E45-04CEFBEB0DC4}"/>
              </a:ext>
            </a:extLst>
          </p:cNvPr>
          <p:cNvSpPr>
            <a:spLocks noGrp="1"/>
          </p:cNvSpPr>
          <p:nvPr>
            <p:ph idx="1"/>
          </p:nvPr>
        </p:nvSpPr>
        <p:spPr>
          <a:xfrm>
            <a:off x="1343025" y="1714500"/>
            <a:ext cx="9629775" cy="4907017"/>
          </a:xfrm>
        </p:spPr>
        <p:txBody>
          <a:bodyPr>
            <a:noAutofit/>
          </a:bodyPr>
          <a:lstStyle/>
          <a:p>
            <a:r>
              <a:rPr lang="en-US" sz="3600" u="sng" dirty="0"/>
              <a:t>Holding on to your own lordship</a:t>
            </a:r>
            <a:r>
              <a:rPr lang="en-US" sz="3600" dirty="0"/>
              <a:t> for dear death…err…life…</a:t>
            </a:r>
          </a:p>
          <a:p>
            <a:pPr lvl="1"/>
            <a:r>
              <a:rPr lang="en-US" sz="3200" dirty="0"/>
              <a:t>And now, the German teacher gets personal. </a:t>
            </a:r>
          </a:p>
          <a:p>
            <a:endParaRPr lang="en-US" sz="3200" dirty="0"/>
          </a:p>
        </p:txBody>
      </p:sp>
      <p:sp>
        <p:nvSpPr>
          <p:cNvPr id="6" name="Title 1">
            <a:extLst>
              <a:ext uri="{FF2B5EF4-FFF2-40B4-BE49-F238E27FC236}">
                <a16:creationId xmlns:a16="http://schemas.microsoft.com/office/drawing/2014/main" id="{37919ABB-FCBE-FEEF-A8CF-902BC5C03EA8}"/>
              </a:ext>
            </a:extLst>
          </p:cNvPr>
          <p:cNvSpPr txBox="1">
            <a:spLocks/>
          </p:cNvSpPr>
          <p:nvPr/>
        </p:nvSpPr>
        <p:spPr bwMode="black">
          <a:xfrm>
            <a:off x="2231136" y="334073"/>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Our Lacking and His Lordship</a:t>
            </a:r>
          </a:p>
        </p:txBody>
      </p:sp>
      <p:pic>
        <p:nvPicPr>
          <p:cNvPr id="4" name="Picture 3" descr="A cartoon of a person giving a thumbs up&#10;&#10;Description automatically generated">
            <a:extLst>
              <a:ext uri="{FF2B5EF4-FFF2-40B4-BE49-F238E27FC236}">
                <a16:creationId xmlns:a16="http://schemas.microsoft.com/office/drawing/2014/main" id="{9C23A8DD-A5B8-1983-F63D-F7ED773BFDA3}"/>
              </a:ext>
            </a:extLst>
          </p:cNvPr>
          <p:cNvPicPr>
            <a:picLocks noChangeAspect="1"/>
          </p:cNvPicPr>
          <p:nvPr/>
        </p:nvPicPr>
        <p:blipFill>
          <a:blip r:embed="rId3"/>
          <a:stretch>
            <a:fillRect/>
          </a:stretch>
        </p:blipFill>
        <p:spPr>
          <a:xfrm>
            <a:off x="4478216" y="3606090"/>
            <a:ext cx="3235568" cy="3251910"/>
          </a:xfrm>
          <a:prstGeom prst="rect">
            <a:avLst/>
          </a:prstGeom>
        </p:spPr>
      </p:pic>
    </p:spTree>
    <p:extLst>
      <p:ext uri="{BB962C8B-B14F-4D97-AF65-F5344CB8AC3E}">
        <p14:creationId xmlns:p14="http://schemas.microsoft.com/office/powerpoint/2010/main" val="921160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60A06-C99F-3A95-7E45-04CEFBEB0DC4}"/>
              </a:ext>
            </a:extLst>
          </p:cNvPr>
          <p:cNvSpPr>
            <a:spLocks noGrp="1"/>
          </p:cNvSpPr>
          <p:nvPr>
            <p:ph idx="1"/>
          </p:nvPr>
        </p:nvSpPr>
        <p:spPr>
          <a:xfrm>
            <a:off x="1343025" y="1714500"/>
            <a:ext cx="9629775" cy="4907017"/>
          </a:xfrm>
        </p:spPr>
        <p:txBody>
          <a:bodyPr>
            <a:noAutofit/>
          </a:bodyPr>
          <a:lstStyle/>
          <a:p>
            <a:r>
              <a:rPr lang="en-US" sz="3600" dirty="0"/>
              <a:t>Why do really, really smart people ignore real, actual facts, reject our loving Creator, and buy into things like atheistic evolution?</a:t>
            </a:r>
          </a:p>
          <a:p>
            <a:r>
              <a:rPr lang="en-US" sz="3600" dirty="0"/>
              <a:t>It’s all rooted in our free will and the concept of lordship (Genesis 1-3). </a:t>
            </a:r>
          </a:p>
          <a:p>
            <a:pPr lvl="1"/>
            <a:r>
              <a:rPr lang="en-US" sz="3200" dirty="0"/>
              <a:t>We want to be (like) God. </a:t>
            </a:r>
          </a:p>
          <a:p>
            <a:pPr lvl="1"/>
            <a:r>
              <a:rPr lang="en-US" sz="3200" dirty="0"/>
              <a:t>We know we’re not. </a:t>
            </a:r>
          </a:p>
          <a:p>
            <a:pPr lvl="1"/>
            <a:r>
              <a:rPr lang="en-US" sz="3200" dirty="0"/>
              <a:t>But that doesn’t stop us from trying…</a:t>
            </a:r>
          </a:p>
          <a:p>
            <a:endParaRPr lang="en-US" sz="3200" dirty="0"/>
          </a:p>
        </p:txBody>
      </p:sp>
      <p:sp>
        <p:nvSpPr>
          <p:cNvPr id="6" name="Title 1">
            <a:extLst>
              <a:ext uri="{FF2B5EF4-FFF2-40B4-BE49-F238E27FC236}">
                <a16:creationId xmlns:a16="http://schemas.microsoft.com/office/drawing/2014/main" id="{37919ABB-FCBE-FEEF-A8CF-902BC5C03EA8}"/>
              </a:ext>
            </a:extLst>
          </p:cNvPr>
          <p:cNvSpPr txBox="1">
            <a:spLocks/>
          </p:cNvSpPr>
          <p:nvPr/>
        </p:nvSpPr>
        <p:spPr bwMode="black">
          <a:xfrm>
            <a:off x="2231136" y="334073"/>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The Final Word</a:t>
            </a:r>
          </a:p>
        </p:txBody>
      </p:sp>
      <p:pic>
        <p:nvPicPr>
          <p:cNvPr id="4" name="Picture 3" descr="A cartoon of a person with glasses and a beard&#10;&#10;Description automatically generated">
            <a:extLst>
              <a:ext uri="{FF2B5EF4-FFF2-40B4-BE49-F238E27FC236}">
                <a16:creationId xmlns:a16="http://schemas.microsoft.com/office/drawing/2014/main" id="{212132EC-C7A2-0129-B32C-E126CC135AF1}"/>
              </a:ext>
            </a:extLst>
          </p:cNvPr>
          <p:cNvPicPr>
            <a:picLocks noChangeAspect="1"/>
          </p:cNvPicPr>
          <p:nvPr/>
        </p:nvPicPr>
        <p:blipFill>
          <a:blip r:embed="rId3"/>
          <a:stretch>
            <a:fillRect/>
          </a:stretch>
        </p:blipFill>
        <p:spPr>
          <a:xfrm>
            <a:off x="9144000" y="3765550"/>
            <a:ext cx="3092450" cy="3092450"/>
          </a:xfrm>
          <a:prstGeom prst="rect">
            <a:avLst/>
          </a:prstGeom>
        </p:spPr>
      </p:pic>
    </p:spTree>
    <p:extLst>
      <p:ext uri="{BB962C8B-B14F-4D97-AF65-F5344CB8AC3E}">
        <p14:creationId xmlns:p14="http://schemas.microsoft.com/office/powerpoint/2010/main" val="121235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F056-E633-5B75-8A23-53E4A9923465}"/>
              </a:ext>
            </a:extLst>
          </p:cNvPr>
          <p:cNvSpPr>
            <a:spLocks noGrp="1"/>
          </p:cNvSpPr>
          <p:nvPr>
            <p:ph type="title"/>
          </p:nvPr>
        </p:nvSpPr>
        <p:spPr>
          <a:xfrm>
            <a:off x="2231136" y="334073"/>
            <a:ext cx="7729728" cy="1188720"/>
          </a:xfrm>
        </p:spPr>
        <p:txBody>
          <a:bodyPr/>
          <a:lstStyle/>
          <a:p>
            <a:r>
              <a:rPr lang="en-US" dirty="0"/>
              <a:t>Next Steps</a:t>
            </a:r>
          </a:p>
        </p:txBody>
      </p:sp>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2327275" y="1843088"/>
            <a:ext cx="7633589" cy="5014912"/>
          </a:xfrm>
        </p:spPr>
        <p:txBody>
          <a:bodyPr>
            <a:normAutofit/>
          </a:bodyPr>
          <a:lstStyle/>
          <a:p>
            <a:pPr marL="514350" indent="-514350">
              <a:buFont typeface="+mj-lt"/>
              <a:buAutoNum type="arabicPeriod"/>
            </a:pPr>
            <a:r>
              <a:rPr lang="en-US" sz="3400" dirty="0"/>
              <a:t>Take a look at the program insert and do some exploring. </a:t>
            </a:r>
          </a:p>
          <a:p>
            <a:pPr marL="514350" indent="-514350">
              <a:buFont typeface="+mj-lt"/>
              <a:buAutoNum type="arabicPeriod"/>
            </a:pPr>
            <a:r>
              <a:rPr lang="en-US" sz="3400" dirty="0"/>
              <a:t>After exploring, share your findings and/or your questions with someone.</a:t>
            </a:r>
          </a:p>
          <a:p>
            <a:pPr marL="514350" indent="-514350">
              <a:buFont typeface="+mj-lt"/>
              <a:buAutoNum type="arabicPeriod"/>
            </a:pPr>
            <a:r>
              <a:rPr lang="en-US" sz="3400" dirty="0"/>
              <a:t>Reach out to someone for a conversation about their doubts regarding The God of the Bible.</a:t>
            </a:r>
          </a:p>
        </p:txBody>
      </p:sp>
      <p:pic>
        <p:nvPicPr>
          <p:cNvPr id="6" name="Picture 5" descr="A cartoon of a person running&#10;&#10;Description automatically generated">
            <a:extLst>
              <a:ext uri="{FF2B5EF4-FFF2-40B4-BE49-F238E27FC236}">
                <a16:creationId xmlns:a16="http://schemas.microsoft.com/office/drawing/2014/main" id="{A4535B9E-B6C9-9E5A-C267-A4F40A5E95B5}"/>
              </a:ext>
            </a:extLst>
          </p:cNvPr>
          <p:cNvPicPr>
            <a:picLocks noChangeAspect="1"/>
          </p:cNvPicPr>
          <p:nvPr/>
        </p:nvPicPr>
        <p:blipFill>
          <a:blip r:embed="rId3"/>
          <a:stretch>
            <a:fillRect/>
          </a:stretch>
        </p:blipFill>
        <p:spPr>
          <a:xfrm>
            <a:off x="1" y="1"/>
            <a:ext cx="1843088" cy="1843088"/>
          </a:xfrm>
          <a:prstGeom prst="rect">
            <a:avLst/>
          </a:prstGeom>
        </p:spPr>
      </p:pic>
      <p:pic>
        <p:nvPicPr>
          <p:cNvPr id="8" name="Picture 7" descr="A cartoon of a person running&#10;&#10;Description automatically generated">
            <a:extLst>
              <a:ext uri="{FF2B5EF4-FFF2-40B4-BE49-F238E27FC236}">
                <a16:creationId xmlns:a16="http://schemas.microsoft.com/office/drawing/2014/main" id="{01DA524A-7B1E-E97C-C7F9-1F6ABC568C46}"/>
              </a:ext>
            </a:extLst>
          </p:cNvPr>
          <p:cNvPicPr>
            <a:picLocks noChangeAspect="1"/>
          </p:cNvPicPr>
          <p:nvPr/>
        </p:nvPicPr>
        <p:blipFill>
          <a:blip r:embed="rId3"/>
          <a:stretch>
            <a:fillRect/>
          </a:stretch>
        </p:blipFill>
        <p:spPr>
          <a:xfrm>
            <a:off x="10348912" y="6889"/>
            <a:ext cx="1843088" cy="1843088"/>
          </a:xfrm>
          <a:prstGeom prst="rect">
            <a:avLst/>
          </a:prstGeom>
        </p:spPr>
      </p:pic>
      <p:pic>
        <p:nvPicPr>
          <p:cNvPr id="9" name="Picture 8" descr="A cartoon of a person running&#10;&#10;Description automatically generated">
            <a:extLst>
              <a:ext uri="{FF2B5EF4-FFF2-40B4-BE49-F238E27FC236}">
                <a16:creationId xmlns:a16="http://schemas.microsoft.com/office/drawing/2014/main" id="{BCFA9DBC-01D1-DE97-B9C5-11A208180CE0}"/>
              </a:ext>
            </a:extLst>
          </p:cNvPr>
          <p:cNvPicPr>
            <a:picLocks noChangeAspect="1"/>
          </p:cNvPicPr>
          <p:nvPr/>
        </p:nvPicPr>
        <p:blipFill>
          <a:blip r:embed="rId3"/>
          <a:stretch>
            <a:fillRect/>
          </a:stretch>
        </p:blipFill>
        <p:spPr>
          <a:xfrm>
            <a:off x="10348912" y="5008023"/>
            <a:ext cx="1843088" cy="1843088"/>
          </a:xfrm>
          <a:prstGeom prst="rect">
            <a:avLst/>
          </a:prstGeom>
        </p:spPr>
      </p:pic>
      <p:pic>
        <p:nvPicPr>
          <p:cNvPr id="10" name="Picture 9" descr="A cartoon of a person running&#10;&#10;Description automatically generated">
            <a:extLst>
              <a:ext uri="{FF2B5EF4-FFF2-40B4-BE49-F238E27FC236}">
                <a16:creationId xmlns:a16="http://schemas.microsoft.com/office/drawing/2014/main" id="{CF61FCD0-F4C2-E7EA-C97C-75986D3796EB}"/>
              </a:ext>
            </a:extLst>
          </p:cNvPr>
          <p:cNvPicPr>
            <a:picLocks noChangeAspect="1"/>
          </p:cNvPicPr>
          <p:nvPr/>
        </p:nvPicPr>
        <p:blipFill>
          <a:blip r:embed="rId3"/>
          <a:stretch>
            <a:fillRect/>
          </a:stretch>
        </p:blipFill>
        <p:spPr>
          <a:xfrm>
            <a:off x="-12700" y="5014912"/>
            <a:ext cx="1843088" cy="1843088"/>
          </a:xfrm>
          <a:prstGeom prst="rect">
            <a:avLst/>
          </a:prstGeom>
        </p:spPr>
      </p:pic>
    </p:spTree>
    <p:extLst>
      <p:ext uri="{BB962C8B-B14F-4D97-AF65-F5344CB8AC3E}">
        <p14:creationId xmlns:p14="http://schemas.microsoft.com/office/powerpoint/2010/main" val="344959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60A06-C99F-3A95-7E45-04CEFBEB0DC4}"/>
              </a:ext>
            </a:extLst>
          </p:cNvPr>
          <p:cNvSpPr>
            <a:spLocks noGrp="1"/>
          </p:cNvSpPr>
          <p:nvPr>
            <p:ph idx="1"/>
          </p:nvPr>
        </p:nvSpPr>
        <p:spPr>
          <a:xfrm>
            <a:off x="1343025" y="1714500"/>
            <a:ext cx="9629775" cy="4907017"/>
          </a:xfrm>
        </p:spPr>
        <p:txBody>
          <a:bodyPr>
            <a:noAutofit/>
          </a:bodyPr>
          <a:lstStyle/>
          <a:p>
            <a:endParaRPr lang="en-US" sz="3200" dirty="0"/>
          </a:p>
        </p:txBody>
      </p:sp>
      <p:sp>
        <p:nvSpPr>
          <p:cNvPr id="6" name="Title 1">
            <a:extLst>
              <a:ext uri="{FF2B5EF4-FFF2-40B4-BE49-F238E27FC236}">
                <a16:creationId xmlns:a16="http://schemas.microsoft.com/office/drawing/2014/main" id="{37919ABB-FCBE-FEEF-A8CF-902BC5C03EA8}"/>
              </a:ext>
            </a:extLst>
          </p:cNvPr>
          <p:cNvSpPr txBox="1">
            <a:spLocks/>
          </p:cNvSpPr>
          <p:nvPr/>
        </p:nvSpPr>
        <p:spPr bwMode="black">
          <a:xfrm>
            <a:off x="2231136" y="334073"/>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Anything from Y’all?</a:t>
            </a:r>
          </a:p>
        </p:txBody>
      </p:sp>
    </p:spTree>
    <p:extLst>
      <p:ext uri="{BB962C8B-B14F-4D97-AF65-F5344CB8AC3E}">
        <p14:creationId xmlns:p14="http://schemas.microsoft.com/office/powerpoint/2010/main" val="2998379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830B14-D4CE-82F8-86B1-EFC4DC0D67E4}"/>
              </a:ext>
            </a:extLst>
          </p:cNvPr>
          <p:cNvSpPr>
            <a:spLocks noGrp="1"/>
          </p:cNvSpPr>
          <p:nvPr>
            <p:ph idx="1"/>
          </p:nvPr>
        </p:nvSpPr>
        <p:spPr>
          <a:xfrm>
            <a:off x="1157287" y="1606062"/>
            <a:ext cx="9915525" cy="5251937"/>
          </a:xfrm>
        </p:spPr>
        <p:txBody>
          <a:bodyPr>
            <a:normAutofit lnSpcReduction="10000"/>
          </a:bodyPr>
          <a:lstStyle/>
          <a:p>
            <a:r>
              <a:rPr lang="en-US" sz="4000" dirty="0"/>
              <a:t>Biblical Errancy - the Bible disagrees with itself (or makes questionable claims)</a:t>
            </a:r>
          </a:p>
          <a:p>
            <a:r>
              <a:rPr lang="en-US" sz="4000" dirty="0"/>
              <a:t>Bible vs. Science - the Bible disagrees with observable facts</a:t>
            </a:r>
          </a:p>
          <a:p>
            <a:r>
              <a:rPr lang="en-US" sz="4000" dirty="0"/>
              <a:t>Morality - God contradicts His own moral code</a:t>
            </a:r>
          </a:p>
          <a:p>
            <a:r>
              <a:rPr lang="en-US" sz="4000" dirty="0"/>
              <a:t>Christians’ Behavior - Like, </a:t>
            </a:r>
            <a:r>
              <a:rPr lang="en-US" sz="4000" dirty="0" err="1"/>
              <a:t>eww</a:t>
            </a:r>
            <a:r>
              <a:rPr lang="en-US" sz="4000" dirty="0"/>
              <a:t>…</a:t>
            </a:r>
          </a:p>
          <a:p>
            <a:r>
              <a:rPr lang="en-US" sz="4000" dirty="0"/>
              <a:t>God of the Gaps - LOTS of evidence for God</a:t>
            </a:r>
          </a:p>
        </p:txBody>
      </p:sp>
      <p:sp>
        <p:nvSpPr>
          <p:cNvPr id="4" name="Title 1">
            <a:extLst>
              <a:ext uri="{FF2B5EF4-FFF2-40B4-BE49-F238E27FC236}">
                <a16:creationId xmlns:a16="http://schemas.microsoft.com/office/drawing/2014/main" id="{9193B6BD-3277-25E6-03DB-EC707FE60697}"/>
              </a:ext>
            </a:extLst>
          </p:cNvPr>
          <p:cNvSpPr txBox="1">
            <a:spLocks/>
          </p:cNvSpPr>
          <p:nvPr/>
        </p:nvSpPr>
        <p:spPr bwMode="black">
          <a:xfrm>
            <a:off x="2231136" y="334073"/>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a:t>A Touch o’ Review</a:t>
            </a:r>
            <a:endParaRPr lang="en-US" dirty="0"/>
          </a:p>
        </p:txBody>
      </p:sp>
      <p:pic>
        <p:nvPicPr>
          <p:cNvPr id="10" name="Picture 9" descr="A cartoon of a person with his arms raised&#10;&#10;Description automatically generated">
            <a:extLst>
              <a:ext uri="{FF2B5EF4-FFF2-40B4-BE49-F238E27FC236}">
                <a16:creationId xmlns:a16="http://schemas.microsoft.com/office/drawing/2014/main" id="{F9F8A934-03F8-D6D5-FC2A-AFC8D799CB20}"/>
              </a:ext>
            </a:extLst>
          </p:cNvPr>
          <p:cNvPicPr>
            <a:picLocks noChangeAspect="1"/>
          </p:cNvPicPr>
          <p:nvPr/>
        </p:nvPicPr>
        <p:blipFill>
          <a:blip r:embed="rId3"/>
          <a:stretch>
            <a:fillRect/>
          </a:stretch>
        </p:blipFill>
        <p:spPr>
          <a:xfrm>
            <a:off x="10961077" y="-1"/>
            <a:ext cx="1230923" cy="1230923"/>
          </a:xfrm>
          <a:prstGeom prst="rect">
            <a:avLst/>
          </a:prstGeom>
        </p:spPr>
      </p:pic>
      <p:pic>
        <p:nvPicPr>
          <p:cNvPr id="14" name="Picture 13" descr="A cartoon of a person with glasses and a beard&#10;&#10;Description automatically generated">
            <a:extLst>
              <a:ext uri="{FF2B5EF4-FFF2-40B4-BE49-F238E27FC236}">
                <a16:creationId xmlns:a16="http://schemas.microsoft.com/office/drawing/2014/main" id="{43EFA62E-BEBA-C6FD-8598-CC81DDE599A2}"/>
              </a:ext>
            </a:extLst>
          </p:cNvPr>
          <p:cNvPicPr>
            <a:picLocks noChangeAspect="1"/>
          </p:cNvPicPr>
          <p:nvPr/>
        </p:nvPicPr>
        <p:blipFill>
          <a:blip r:embed="rId4"/>
          <a:stretch>
            <a:fillRect/>
          </a:stretch>
        </p:blipFill>
        <p:spPr>
          <a:xfrm>
            <a:off x="0" y="0"/>
            <a:ext cx="1230922" cy="1230922"/>
          </a:xfrm>
          <a:prstGeom prst="rect">
            <a:avLst/>
          </a:prstGeom>
        </p:spPr>
      </p:pic>
      <p:pic>
        <p:nvPicPr>
          <p:cNvPr id="16" name="Picture 15" descr="A cartoon of a person with a beard and glasses&#10;&#10;Description automatically generated">
            <a:extLst>
              <a:ext uri="{FF2B5EF4-FFF2-40B4-BE49-F238E27FC236}">
                <a16:creationId xmlns:a16="http://schemas.microsoft.com/office/drawing/2014/main" id="{4F8FC3CC-C458-A47D-757B-CEEF8AD481C9}"/>
              </a:ext>
            </a:extLst>
          </p:cNvPr>
          <p:cNvPicPr>
            <a:picLocks noChangeAspect="1"/>
          </p:cNvPicPr>
          <p:nvPr/>
        </p:nvPicPr>
        <p:blipFill>
          <a:blip r:embed="rId5"/>
          <a:stretch>
            <a:fillRect/>
          </a:stretch>
        </p:blipFill>
        <p:spPr>
          <a:xfrm>
            <a:off x="1" y="5627078"/>
            <a:ext cx="1263650" cy="1263650"/>
          </a:xfrm>
          <a:prstGeom prst="rect">
            <a:avLst/>
          </a:prstGeom>
        </p:spPr>
      </p:pic>
      <p:pic>
        <p:nvPicPr>
          <p:cNvPr id="18" name="Picture 17" descr="Cartoon a cartoon of a person with glasses and a beard&#10;&#10;Description automatically generated">
            <a:extLst>
              <a:ext uri="{FF2B5EF4-FFF2-40B4-BE49-F238E27FC236}">
                <a16:creationId xmlns:a16="http://schemas.microsoft.com/office/drawing/2014/main" id="{EF7CD77B-9EFB-8044-4072-43780C7A77BB}"/>
              </a:ext>
            </a:extLst>
          </p:cNvPr>
          <p:cNvPicPr>
            <a:picLocks noChangeAspect="1"/>
          </p:cNvPicPr>
          <p:nvPr/>
        </p:nvPicPr>
        <p:blipFill>
          <a:blip r:embed="rId6"/>
          <a:stretch>
            <a:fillRect/>
          </a:stretch>
        </p:blipFill>
        <p:spPr>
          <a:xfrm>
            <a:off x="10928348" y="5577129"/>
            <a:ext cx="1263651" cy="1263651"/>
          </a:xfrm>
          <a:prstGeom prst="rect">
            <a:avLst/>
          </a:prstGeom>
        </p:spPr>
      </p:pic>
    </p:spTree>
    <p:extLst>
      <p:ext uri="{BB962C8B-B14F-4D97-AF65-F5344CB8AC3E}">
        <p14:creationId xmlns:p14="http://schemas.microsoft.com/office/powerpoint/2010/main" val="2644841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60A06-C99F-3A95-7E45-04CEFBEB0DC4}"/>
              </a:ext>
            </a:extLst>
          </p:cNvPr>
          <p:cNvSpPr>
            <a:spLocks noGrp="1"/>
          </p:cNvSpPr>
          <p:nvPr>
            <p:ph idx="1"/>
          </p:nvPr>
        </p:nvSpPr>
        <p:spPr>
          <a:xfrm>
            <a:off x="1343025" y="2671763"/>
            <a:ext cx="9629775" cy="3949754"/>
          </a:xfrm>
        </p:spPr>
        <p:txBody>
          <a:bodyPr>
            <a:noAutofit/>
          </a:bodyPr>
          <a:lstStyle/>
          <a:p>
            <a:r>
              <a:rPr lang="en-US" sz="4000" dirty="0"/>
              <a:t>Why do really, really smart people ignore real, actual facts, reject our loving Creator, and buy into things like atheistic evolution?</a:t>
            </a:r>
          </a:p>
          <a:p>
            <a:endParaRPr lang="en-US" sz="3200" dirty="0"/>
          </a:p>
        </p:txBody>
      </p:sp>
      <p:sp>
        <p:nvSpPr>
          <p:cNvPr id="6" name="Title 1">
            <a:extLst>
              <a:ext uri="{FF2B5EF4-FFF2-40B4-BE49-F238E27FC236}">
                <a16:creationId xmlns:a16="http://schemas.microsoft.com/office/drawing/2014/main" id="{37919ABB-FCBE-FEEF-A8CF-902BC5C03EA8}"/>
              </a:ext>
            </a:extLst>
          </p:cNvPr>
          <p:cNvSpPr txBox="1">
            <a:spLocks/>
          </p:cNvSpPr>
          <p:nvPr/>
        </p:nvSpPr>
        <p:spPr bwMode="black">
          <a:xfrm>
            <a:off x="2231136" y="334073"/>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The Big Question…</a:t>
            </a:r>
          </a:p>
        </p:txBody>
      </p:sp>
      <p:pic>
        <p:nvPicPr>
          <p:cNvPr id="4" name="Picture 3" descr="A person with beard and glasses thinking about a sun&#10;&#10;Description automatically generated">
            <a:extLst>
              <a:ext uri="{FF2B5EF4-FFF2-40B4-BE49-F238E27FC236}">
                <a16:creationId xmlns:a16="http://schemas.microsoft.com/office/drawing/2014/main" id="{03AF75B2-F5A9-99A7-8B86-2182979F7771}"/>
              </a:ext>
            </a:extLst>
          </p:cNvPr>
          <p:cNvPicPr>
            <a:picLocks noChangeAspect="1"/>
          </p:cNvPicPr>
          <p:nvPr/>
        </p:nvPicPr>
        <p:blipFill>
          <a:blip r:embed="rId3"/>
          <a:stretch>
            <a:fillRect/>
          </a:stretch>
        </p:blipFill>
        <p:spPr>
          <a:xfrm>
            <a:off x="9424133" y="4008316"/>
            <a:ext cx="2849684" cy="2849684"/>
          </a:xfrm>
          <a:prstGeom prst="rect">
            <a:avLst/>
          </a:prstGeom>
        </p:spPr>
      </p:pic>
    </p:spTree>
    <p:extLst>
      <p:ext uri="{BB962C8B-B14F-4D97-AF65-F5344CB8AC3E}">
        <p14:creationId xmlns:p14="http://schemas.microsoft.com/office/powerpoint/2010/main" val="462043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60A06-C99F-3A95-7E45-04CEFBEB0DC4}"/>
              </a:ext>
            </a:extLst>
          </p:cNvPr>
          <p:cNvSpPr>
            <a:spLocks noGrp="1"/>
          </p:cNvSpPr>
          <p:nvPr>
            <p:ph idx="1"/>
          </p:nvPr>
        </p:nvSpPr>
        <p:spPr>
          <a:xfrm>
            <a:off x="928688" y="1714500"/>
            <a:ext cx="10387011" cy="5143500"/>
          </a:xfrm>
        </p:spPr>
        <p:txBody>
          <a:bodyPr>
            <a:noAutofit/>
          </a:bodyPr>
          <a:lstStyle/>
          <a:p>
            <a:r>
              <a:rPr lang="en-US" sz="3600" dirty="0"/>
              <a:t>God created us as His image bearers</a:t>
            </a:r>
          </a:p>
          <a:p>
            <a:pPr lvl="1"/>
            <a:r>
              <a:rPr lang="en-US" sz="3200" baseline="30000" dirty="0"/>
              <a:t>26</a:t>
            </a:r>
            <a:r>
              <a:rPr lang="en-US" sz="3200" dirty="0"/>
              <a:t> Then God said, “Let us make mankind in our image, in our likeness, so that they may rule over the fish in the sea and the birds in the sky, over the livestock and all the wild animals, and over all the creatures that move along the ground.” </a:t>
            </a:r>
            <a:r>
              <a:rPr lang="en-US" sz="3200" baseline="30000" dirty="0"/>
              <a:t>27</a:t>
            </a:r>
            <a:r>
              <a:rPr lang="en-US" sz="3200" dirty="0"/>
              <a:t> So God created mankind in his own image, in the image of God he created them; male and female he created them. 	</a:t>
            </a:r>
            <a:br>
              <a:rPr lang="en-US" sz="3200" dirty="0"/>
            </a:br>
            <a:r>
              <a:rPr lang="en-US" sz="3200" dirty="0"/>
              <a:t>Genesis 1:26-27</a:t>
            </a:r>
          </a:p>
          <a:p>
            <a:pPr lvl="1"/>
            <a:endParaRPr lang="en-US" sz="3200" dirty="0"/>
          </a:p>
        </p:txBody>
      </p:sp>
      <p:sp>
        <p:nvSpPr>
          <p:cNvPr id="6" name="Title 1">
            <a:extLst>
              <a:ext uri="{FF2B5EF4-FFF2-40B4-BE49-F238E27FC236}">
                <a16:creationId xmlns:a16="http://schemas.microsoft.com/office/drawing/2014/main" id="{37919ABB-FCBE-FEEF-A8CF-902BC5C03EA8}"/>
              </a:ext>
            </a:extLst>
          </p:cNvPr>
          <p:cNvSpPr txBox="1">
            <a:spLocks/>
          </p:cNvSpPr>
          <p:nvPr/>
        </p:nvSpPr>
        <p:spPr bwMode="black">
          <a:xfrm>
            <a:off x="2231136" y="334073"/>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u="sng" dirty="0"/>
              <a:t>Genesis 1</a:t>
            </a:r>
            <a:r>
              <a:rPr lang="en-US" dirty="0"/>
              <a:t>: In the Beginning…</a:t>
            </a:r>
          </a:p>
        </p:txBody>
      </p:sp>
      <p:sp>
        <p:nvSpPr>
          <p:cNvPr id="2" name="TextBox 1">
            <a:extLst>
              <a:ext uri="{FF2B5EF4-FFF2-40B4-BE49-F238E27FC236}">
                <a16:creationId xmlns:a16="http://schemas.microsoft.com/office/drawing/2014/main" id="{2F67BD5C-FE44-7124-FB69-75BB3C53B2E5}"/>
              </a:ext>
            </a:extLst>
          </p:cNvPr>
          <p:cNvSpPr txBox="1"/>
          <p:nvPr/>
        </p:nvSpPr>
        <p:spPr>
          <a:xfrm>
            <a:off x="1113692" y="181707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82911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60A06-C99F-3A95-7E45-04CEFBEB0DC4}"/>
              </a:ext>
            </a:extLst>
          </p:cNvPr>
          <p:cNvSpPr>
            <a:spLocks noGrp="1"/>
          </p:cNvSpPr>
          <p:nvPr>
            <p:ph idx="1"/>
          </p:nvPr>
        </p:nvSpPr>
        <p:spPr>
          <a:xfrm>
            <a:off x="928688" y="1714500"/>
            <a:ext cx="10387011" cy="5143500"/>
          </a:xfrm>
        </p:spPr>
        <p:txBody>
          <a:bodyPr>
            <a:noAutofit/>
          </a:bodyPr>
          <a:lstStyle/>
          <a:p>
            <a:r>
              <a:rPr lang="en-US" sz="3600" dirty="0"/>
              <a:t>God created us as His image bearers</a:t>
            </a:r>
          </a:p>
          <a:p>
            <a:pPr lvl="1"/>
            <a:r>
              <a:rPr lang="en-US" sz="3200" dirty="0"/>
              <a:t>We reflect God’s nature to all of creation.</a:t>
            </a:r>
          </a:p>
          <a:p>
            <a:pPr lvl="1"/>
            <a:r>
              <a:rPr lang="en-US" sz="3200" dirty="0"/>
              <a:t>We are truly unique.</a:t>
            </a:r>
          </a:p>
          <a:p>
            <a:pPr lvl="2"/>
            <a:r>
              <a:rPr lang="en-US" sz="3200" dirty="0"/>
              <a:t>Our faculties far outpace other animals.</a:t>
            </a:r>
          </a:p>
          <a:p>
            <a:pPr lvl="2"/>
            <a:r>
              <a:rPr lang="en-US" sz="3200" dirty="0"/>
              <a:t>Our capacities both for good and for evil are unrivaled. </a:t>
            </a:r>
          </a:p>
          <a:p>
            <a:pPr lvl="2"/>
            <a:r>
              <a:rPr lang="en-US" sz="3200" dirty="0"/>
              <a:t>Even Elohim (angels/demons/gods…) aren’t explicitly said to bear the image of our Creator. </a:t>
            </a:r>
          </a:p>
        </p:txBody>
      </p:sp>
      <p:sp>
        <p:nvSpPr>
          <p:cNvPr id="6" name="Title 1">
            <a:extLst>
              <a:ext uri="{FF2B5EF4-FFF2-40B4-BE49-F238E27FC236}">
                <a16:creationId xmlns:a16="http://schemas.microsoft.com/office/drawing/2014/main" id="{37919ABB-FCBE-FEEF-A8CF-902BC5C03EA8}"/>
              </a:ext>
            </a:extLst>
          </p:cNvPr>
          <p:cNvSpPr txBox="1">
            <a:spLocks/>
          </p:cNvSpPr>
          <p:nvPr/>
        </p:nvSpPr>
        <p:spPr bwMode="black">
          <a:xfrm>
            <a:off x="2231136" y="334073"/>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u="sng" dirty="0"/>
              <a:t>Genesis 2</a:t>
            </a:r>
            <a:r>
              <a:rPr lang="en-US" dirty="0"/>
              <a:t>: In the Beginning…</a:t>
            </a:r>
          </a:p>
        </p:txBody>
      </p:sp>
      <p:sp>
        <p:nvSpPr>
          <p:cNvPr id="2" name="TextBox 1">
            <a:extLst>
              <a:ext uri="{FF2B5EF4-FFF2-40B4-BE49-F238E27FC236}">
                <a16:creationId xmlns:a16="http://schemas.microsoft.com/office/drawing/2014/main" id="{2F67BD5C-FE44-7124-FB69-75BB3C53B2E5}"/>
              </a:ext>
            </a:extLst>
          </p:cNvPr>
          <p:cNvSpPr txBox="1"/>
          <p:nvPr/>
        </p:nvSpPr>
        <p:spPr>
          <a:xfrm>
            <a:off x="1113692" y="181707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9031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60A06-C99F-3A95-7E45-04CEFBEB0DC4}"/>
              </a:ext>
            </a:extLst>
          </p:cNvPr>
          <p:cNvSpPr>
            <a:spLocks noGrp="1"/>
          </p:cNvSpPr>
          <p:nvPr>
            <p:ph idx="1"/>
          </p:nvPr>
        </p:nvSpPr>
        <p:spPr>
          <a:xfrm>
            <a:off x="1343025" y="1714500"/>
            <a:ext cx="9629775" cy="4907017"/>
          </a:xfrm>
        </p:spPr>
        <p:txBody>
          <a:bodyPr>
            <a:noAutofit/>
          </a:bodyPr>
          <a:lstStyle/>
          <a:p>
            <a:r>
              <a:rPr lang="en-US" sz="3600" dirty="0"/>
              <a:t>Given free will, we…</a:t>
            </a:r>
          </a:p>
          <a:p>
            <a:pPr lvl="1"/>
            <a:r>
              <a:rPr lang="en-US" sz="3200" dirty="0"/>
              <a:t>…decided we’d rather replace God’s sovereignty with our own. </a:t>
            </a:r>
          </a:p>
          <a:p>
            <a:pPr lvl="1"/>
            <a:r>
              <a:rPr lang="en-US" sz="3200" dirty="0"/>
              <a:t>…“permanently” fractured our relationship with The Creator. </a:t>
            </a:r>
          </a:p>
          <a:p>
            <a:pPr lvl="1"/>
            <a:r>
              <a:rPr lang="en-US" sz="3200" dirty="0"/>
              <a:t>…forced Heaven to withdraw. </a:t>
            </a:r>
          </a:p>
          <a:p>
            <a:pPr lvl="1"/>
            <a:r>
              <a:rPr lang="en-US" sz="3200" dirty="0"/>
              <a:t>…unintentionally handed lordship over creation over to the forces of darkness. </a:t>
            </a:r>
          </a:p>
          <a:p>
            <a:endParaRPr lang="en-US" sz="3200" dirty="0"/>
          </a:p>
        </p:txBody>
      </p:sp>
      <p:sp>
        <p:nvSpPr>
          <p:cNvPr id="6" name="Title 1">
            <a:extLst>
              <a:ext uri="{FF2B5EF4-FFF2-40B4-BE49-F238E27FC236}">
                <a16:creationId xmlns:a16="http://schemas.microsoft.com/office/drawing/2014/main" id="{37919ABB-FCBE-FEEF-A8CF-902BC5C03EA8}"/>
              </a:ext>
            </a:extLst>
          </p:cNvPr>
          <p:cNvSpPr txBox="1">
            <a:spLocks/>
          </p:cNvSpPr>
          <p:nvPr/>
        </p:nvSpPr>
        <p:spPr bwMode="black">
          <a:xfrm>
            <a:off x="2231136" y="334073"/>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u="sng" dirty="0"/>
              <a:t>Genesis 3</a:t>
            </a:r>
            <a:r>
              <a:rPr lang="en-US" dirty="0"/>
              <a:t>: The Fall…</a:t>
            </a:r>
          </a:p>
        </p:txBody>
      </p:sp>
      <p:pic>
        <p:nvPicPr>
          <p:cNvPr id="4" name="Picture 3" descr="A cartoon of a person in front of a dumpster&#10;&#10;Description automatically generated">
            <a:extLst>
              <a:ext uri="{FF2B5EF4-FFF2-40B4-BE49-F238E27FC236}">
                <a16:creationId xmlns:a16="http://schemas.microsoft.com/office/drawing/2014/main" id="{D3F2413A-D0C5-91A3-ECD7-69A14AA2908D}"/>
              </a:ext>
            </a:extLst>
          </p:cNvPr>
          <p:cNvPicPr>
            <a:picLocks noChangeAspect="1"/>
          </p:cNvPicPr>
          <p:nvPr/>
        </p:nvPicPr>
        <p:blipFill>
          <a:blip r:embed="rId3"/>
          <a:stretch>
            <a:fillRect/>
          </a:stretch>
        </p:blipFill>
        <p:spPr>
          <a:xfrm>
            <a:off x="0" y="5310554"/>
            <a:ext cx="1547446" cy="1547446"/>
          </a:xfrm>
          <a:prstGeom prst="rect">
            <a:avLst/>
          </a:prstGeom>
        </p:spPr>
      </p:pic>
    </p:spTree>
    <p:extLst>
      <p:ext uri="{BB962C8B-B14F-4D97-AF65-F5344CB8AC3E}">
        <p14:creationId xmlns:p14="http://schemas.microsoft.com/office/powerpoint/2010/main" val="65467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60A06-C99F-3A95-7E45-04CEFBEB0DC4}"/>
              </a:ext>
            </a:extLst>
          </p:cNvPr>
          <p:cNvSpPr>
            <a:spLocks noGrp="1"/>
          </p:cNvSpPr>
          <p:nvPr>
            <p:ph idx="1"/>
          </p:nvPr>
        </p:nvSpPr>
        <p:spPr>
          <a:xfrm>
            <a:off x="1343025" y="1522794"/>
            <a:ext cx="9629775" cy="5335206"/>
          </a:xfrm>
        </p:spPr>
        <p:txBody>
          <a:bodyPr>
            <a:noAutofit/>
          </a:bodyPr>
          <a:lstStyle/>
          <a:p>
            <a:r>
              <a:rPr lang="en-US" sz="3600" dirty="0"/>
              <a:t>Deceit deceive</a:t>
            </a:r>
            <a:br>
              <a:rPr lang="en-US" sz="3600" dirty="0"/>
            </a:br>
            <a:r>
              <a:rPr lang="en-US" sz="3600" dirty="0"/>
              <a:t>Decide just what you believe</a:t>
            </a:r>
            <a:br>
              <a:rPr lang="en-US" sz="3600" dirty="0"/>
            </a:br>
            <a:r>
              <a:rPr lang="en-US" sz="3600" dirty="0"/>
              <a:t>I see faith in your eyes</a:t>
            </a:r>
            <a:br>
              <a:rPr lang="en-US" sz="3600" dirty="0"/>
            </a:br>
            <a:r>
              <a:rPr lang="en-US" sz="3600" dirty="0"/>
              <a:t>Never you hear the discouraging lies</a:t>
            </a:r>
            <a:br>
              <a:rPr lang="en-US" sz="3600" dirty="0"/>
            </a:br>
            <a:r>
              <a:rPr lang="en-US" sz="3600" dirty="0"/>
              <a:t>I hear faith in your cries</a:t>
            </a:r>
            <a:br>
              <a:rPr lang="en-US" sz="3600" dirty="0"/>
            </a:br>
            <a:r>
              <a:rPr lang="en-US" sz="3600" dirty="0"/>
              <a:t>Broken is the promise, betrayal</a:t>
            </a:r>
            <a:br>
              <a:rPr lang="en-US" sz="3600" dirty="0"/>
            </a:br>
            <a:r>
              <a:rPr lang="en-US" sz="3600" dirty="0"/>
              <a:t>The healing hand held back by the deepened nail</a:t>
            </a:r>
            <a:br>
              <a:rPr lang="en-US" sz="3600" dirty="0"/>
            </a:br>
            <a:r>
              <a:rPr lang="en-US" sz="3600" dirty="0"/>
              <a:t>Follow the god that failed </a:t>
            </a:r>
          </a:p>
          <a:p>
            <a:r>
              <a:rPr lang="en-US" sz="3600" dirty="0"/>
              <a:t>Metallica, The God that Failed</a:t>
            </a:r>
          </a:p>
        </p:txBody>
      </p:sp>
      <p:sp>
        <p:nvSpPr>
          <p:cNvPr id="6" name="Title 1">
            <a:extLst>
              <a:ext uri="{FF2B5EF4-FFF2-40B4-BE49-F238E27FC236}">
                <a16:creationId xmlns:a16="http://schemas.microsoft.com/office/drawing/2014/main" id="{37919ABB-FCBE-FEEF-A8CF-902BC5C03EA8}"/>
              </a:ext>
            </a:extLst>
          </p:cNvPr>
          <p:cNvSpPr txBox="1">
            <a:spLocks/>
          </p:cNvSpPr>
          <p:nvPr/>
        </p:nvSpPr>
        <p:spPr bwMode="black">
          <a:xfrm>
            <a:off x="2231136" y="334073"/>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Our Lacking and His Lordship</a:t>
            </a:r>
          </a:p>
        </p:txBody>
      </p:sp>
    </p:spTree>
    <p:extLst>
      <p:ext uri="{BB962C8B-B14F-4D97-AF65-F5344CB8AC3E}">
        <p14:creationId xmlns:p14="http://schemas.microsoft.com/office/powerpoint/2010/main" val="401936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60A06-C99F-3A95-7E45-04CEFBEB0DC4}"/>
              </a:ext>
            </a:extLst>
          </p:cNvPr>
          <p:cNvSpPr>
            <a:spLocks noGrp="1"/>
          </p:cNvSpPr>
          <p:nvPr>
            <p:ph idx="1"/>
          </p:nvPr>
        </p:nvSpPr>
        <p:spPr>
          <a:xfrm>
            <a:off x="328613" y="1943100"/>
            <a:ext cx="11472862" cy="4914900"/>
          </a:xfrm>
        </p:spPr>
        <p:txBody>
          <a:bodyPr>
            <a:noAutofit/>
          </a:bodyPr>
          <a:lstStyle/>
          <a:p>
            <a:r>
              <a:rPr lang="en-US" sz="3900" dirty="0"/>
              <a:t>He flexed his muscles to keep his flock of sheep in line</a:t>
            </a:r>
            <a:br>
              <a:rPr lang="en-US" sz="3900" dirty="0"/>
            </a:br>
            <a:r>
              <a:rPr lang="en-US" sz="3900" dirty="0"/>
              <a:t>He made a virus that would kill off all the swine</a:t>
            </a:r>
            <a:br>
              <a:rPr lang="en-US" sz="3900" dirty="0"/>
            </a:br>
            <a:r>
              <a:rPr lang="en-US" sz="3900" dirty="0"/>
              <a:t>His perfect kingdom of killing, suffering, and pain</a:t>
            </a:r>
            <a:br>
              <a:rPr lang="en-US" sz="3900" dirty="0"/>
            </a:br>
            <a:r>
              <a:rPr lang="en-US" sz="3900" dirty="0"/>
              <a:t>Demands devotion, atrocities done in his name</a:t>
            </a:r>
            <a:br>
              <a:rPr lang="en-US" sz="3900" dirty="0"/>
            </a:br>
            <a:r>
              <a:rPr lang="en-US" sz="3900" dirty="0"/>
              <a:t>God is dead, and no one cares</a:t>
            </a:r>
            <a:br>
              <a:rPr lang="en-US" sz="3900" dirty="0"/>
            </a:br>
            <a:r>
              <a:rPr lang="en-US" sz="3900" dirty="0"/>
              <a:t>If there is a Hell, I’ll see you there</a:t>
            </a:r>
          </a:p>
          <a:p>
            <a:r>
              <a:rPr lang="en-US" sz="3900" dirty="0">
                <a:latin typeface="Corbel" panose="020B0503020204020204" pitchFamily="34" charset="0"/>
              </a:rPr>
              <a:t>NI</a:t>
            </a:r>
            <a:r>
              <a:rPr lang="az-Cyrl-AZ" sz="3900" dirty="0"/>
              <a:t>И</a:t>
            </a:r>
            <a:r>
              <a:rPr lang="en-US" sz="3900" dirty="0"/>
              <a:t>, Heresy</a:t>
            </a:r>
          </a:p>
        </p:txBody>
      </p:sp>
      <p:sp>
        <p:nvSpPr>
          <p:cNvPr id="6" name="Title 1">
            <a:extLst>
              <a:ext uri="{FF2B5EF4-FFF2-40B4-BE49-F238E27FC236}">
                <a16:creationId xmlns:a16="http://schemas.microsoft.com/office/drawing/2014/main" id="{37919ABB-FCBE-FEEF-A8CF-902BC5C03EA8}"/>
              </a:ext>
            </a:extLst>
          </p:cNvPr>
          <p:cNvSpPr txBox="1">
            <a:spLocks/>
          </p:cNvSpPr>
          <p:nvPr/>
        </p:nvSpPr>
        <p:spPr bwMode="black">
          <a:xfrm>
            <a:off x="2231136" y="334073"/>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Our Lacking and His Lordship</a:t>
            </a:r>
          </a:p>
        </p:txBody>
      </p:sp>
    </p:spTree>
    <p:extLst>
      <p:ext uri="{BB962C8B-B14F-4D97-AF65-F5344CB8AC3E}">
        <p14:creationId xmlns:p14="http://schemas.microsoft.com/office/powerpoint/2010/main" val="354910580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7042</TotalTime>
  <Words>2393</Words>
  <Application>Microsoft Macintosh PowerPoint</Application>
  <PresentationFormat>Widescreen</PresentationFormat>
  <Paragraphs>148</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Corbel</vt:lpstr>
      <vt:lpstr>Gill Sans MT</vt:lpstr>
      <vt:lpstr>Sanomat</vt:lpstr>
      <vt:lpstr>Times</vt:lpstr>
      <vt:lpstr>Parcel</vt:lpstr>
      <vt:lpstr>Disbelief?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Unbelievable?</dc:title>
  <dc:creator>Richard Hadley</dc:creator>
  <cp:lastModifiedBy>Richard Hadley</cp:lastModifiedBy>
  <cp:revision>349</cp:revision>
  <dcterms:created xsi:type="dcterms:W3CDTF">2025-07-14T18:42:36Z</dcterms:created>
  <dcterms:modified xsi:type="dcterms:W3CDTF">2025-07-26T13:45:14Z</dcterms:modified>
</cp:coreProperties>
</file>